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5" r:id="rId3"/>
    <p:sldId id="277" r:id="rId4"/>
    <p:sldId id="257" r:id="rId5"/>
    <p:sldId id="274" r:id="rId6"/>
    <p:sldId id="260" r:id="rId7"/>
    <p:sldId id="261" r:id="rId8"/>
    <p:sldId id="267" r:id="rId9"/>
    <p:sldId id="268" r:id="rId10"/>
    <p:sldId id="269" r:id="rId11"/>
    <p:sldId id="270" r:id="rId12"/>
    <p:sldId id="271" r:id="rId13"/>
    <p:sldId id="272" r:id="rId14"/>
    <p:sldId id="273" r:id="rId15"/>
    <p:sldId id="262" r:id="rId16"/>
    <p:sldId id="265" r:id="rId17"/>
    <p:sldId id="276"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182" autoAdjust="0"/>
  </p:normalViewPr>
  <p:slideViewPr>
    <p:cSldViewPr>
      <p:cViewPr varScale="1">
        <p:scale>
          <a:sx n="47" d="100"/>
          <a:sy n="47" d="100"/>
        </p:scale>
        <p:origin x="-180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4.wmf"/><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DF1F37-DB7F-4BFC-ABBD-677D4FE28184}" type="datetimeFigureOut">
              <a:rPr lang="ru-RU" smtClean="0"/>
              <a:t>17.05.2020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8DA475-EF70-4D5B-8488-500AF87E5E68}" type="slidenum">
              <a:rPr lang="ru-RU" smtClean="0"/>
              <a:t>‹#›</a:t>
            </a:fld>
            <a:endParaRPr lang="ru-RU"/>
          </a:p>
        </p:txBody>
      </p:sp>
    </p:spTree>
    <p:extLst>
      <p:ext uri="{BB962C8B-B14F-4D97-AF65-F5344CB8AC3E}">
        <p14:creationId xmlns:p14="http://schemas.microsoft.com/office/powerpoint/2010/main" val="1599474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Dear Ladies</a:t>
            </a:r>
            <a:r>
              <a:rPr lang="en-US" baseline="0" dirty="0" smtClean="0"/>
              <a:t> and Gentlemen, my name is Alisa </a:t>
            </a:r>
            <a:r>
              <a:rPr lang="en-US" baseline="0" dirty="0" err="1" smtClean="0"/>
              <a:t>Trifonova-Yakovleva</a:t>
            </a:r>
            <a:r>
              <a:rPr lang="en-US" baseline="0" dirty="0" smtClean="0"/>
              <a:t>. I am a first-course  Ph. D. student of the Institute of Atmospheric Optics. Let me introduce you the research work concerning the retrieval of greenhouse </a:t>
            </a:r>
            <a:r>
              <a:rPr lang="en-US" baseline="0" dirty="0" smtClean="0"/>
              <a:t>gases concentrations </a:t>
            </a:r>
            <a:r>
              <a:rPr lang="en-US" baseline="0" dirty="0" smtClean="0"/>
              <a:t>from the measured solar spectrum. My scientific advisor is </a:t>
            </a:r>
            <a:r>
              <a:rPr lang="en-US" baseline="0" dirty="0" err="1" smtClean="0"/>
              <a:t>Chesnokova</a:t>
            </a:r>
            <a:r>
              <a:rPr lang="en-US" baseline="0" dirty="0" smtClean="0"/>
              <a:t> Tatyana.</a:t>
            </a:r>
            <a:endParaRPr lang="ru-RU" dirty="0"/>
          </a:p>
        </p:txBody>
      </p:sp>
      <p:sp>
        <p:nvSpPr>
          <p:cNvPr id="4" name="Номер слайда 3"/>
          <p:cNvSpPr>
            <a:spLocks noGrp="1"/>
          </p:cNvSpPr>
          <p:nvPr>
            <p:ph type="sldNum" sz="quarter" idx="10"/>
          </p:nvPr>
        </p:nvSpPr>
        <p:spPr/>
        <p:txBody>
          <a:bodyPr/>
          <a:lstStyle/>
          <a:p>
            <a:fld id="{2B8DA475-EF70-4D5B-8488-500AF87E5E68}" type="slidenum">
              <a:rPr lang="ru-RU" smtClean="0"/>
              <a:t>1</a:t>
            </a:fld>
            <a:endParaRPr lang="ru-RU"/>
          </a:p>
        </p:txBody>
      </p:sp>
    </p:spTree>
    <p:extLst>
      <p:ext uri="{BB962C8B-B14F-4D97-AF65-F5344CB8AC3E}">
        <p14:creationId xmlns:p14="http://schemas.microsoft.com/office/powerpoint/2010/main" val="2038033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error in the retrieval may be divided into several summands. Each of them is responsible for the specific error. </a:t>
            </a:r>
          </a:p>
          <a:p>
            <a:endParaRPr lang="en-US"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2B8DA475-EF70-4D5B-8488-500AF87E5E68}" type="slidenum">
              <a:rPr lang="ru-RU" smtClean="0"/>
              <a:t>10</a:t>
            </a:fld>
            <a:endParaRPr lang="ru-RU"/>
          </a:p>
        </p:txBody>
      </p:sp>
    </p:spTree>
    <p:extLst>
      <p:ext uri="{BB962C8B-B14F-4D97-AF65-F5344CB8AC3E}">
        <p14:creationId xmlns:p14="http://schemas.microsoft.com/office/powerpoint/2010/main" val="720621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smoothing</a:t>
            </a:r>
            <a:r>
              <a:rPr lang="en-US" baseline="0" dirty="0" smtClean="0"/>
              <a:t> error gives an estimate of how the observing system smooths the profile of the gas concentration. It includes </a:t>
            </a:r>
            <a:r>
              <a:rPr lang="en-US" i="1" baseline="0" dirty="0" smtClean="0"/>
              <a:t>x</a:t>
            </a:r>
            <a:r>
              <a:rPr lang="en-US" baseline="0" dirty="0" smtClean="0"/>
              <a:t> (the true state of the atmosphere), </a:t>
            </a:r>
            <a:r>
              <a:rPr lang="en-US" baseline="0" dirty="0" err="1" smtClean="0"/>
              <a:t>apriori</a:t>
            </a:r>
            <a:r>
              <a:rPr lang="en-US" baseline="0" dirty="0" smtClean="0"/>
              <a:t> profile </a:t>
            </a:r>
            <a:r>
              <a:rPr lang="en-US" i="1" baseline="0" dirty="0" err="1" smtClean="0"/>
              <a:t>xa</a:t>
            </a:r>
            <a:r>
              <a:rPr lang="en-US" baseline="0" dirty="0" smtClean="0"/>
              <a:t> and smoothing kernels </a:t>
            </a:r>
            <a:r>
              <a:rPr lang="en-US" i="1" baseline="0" dirty="0" smtClean="0"/>
              <a:t>A</a:t>
            </a:r>
            <a:r>
              <a:rPr lang="en-US" baseline="0" dirty="0" smtClean="0"/>
              <a:t>. </a:t>
            </a:r>
            <a:r>
              <a:rPr lang="en-US" dirty="0" smtClean="0"/>
              <a:t>Because the true state x is not normally known, we cannot estimate the actual smoothing error. What is really required is a description of the statistics of the error, which must be calculated from the mean and covariance over some appropriate ensemble of states. Therefore, </a:t>
            </a:r>
            <a:r>
              <a:rPr lang="en-US" i="1" dirty="0" smtClean="0"/>
              <a:t>to estimate the smoothing error covariance, the covariance matrix of a real ensemble of states must be known</a:t>
            </a:r>
            <a:endParaRPr lang="ru-RU" i="1"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2B8DA475-EF70-4D5B-8488-500AF87E5E68}" type="slidenum">
              <a:rPr lang="ru-RU" smtClean="0"/>
              <a:t>11</a:t>
            </a:fld>
            <a:endParaRPr lang="ru-RU"/>
          </a:p>
        </p:txBody>
      </p:sp>
    </p:spTree>
    <p:extLst>
      <p:ext uri="{BB962C8B-B14F-4D97-AF65-F5344CB8AC3E}">
        <p14:creationId xmlns:p14="http://schemas.microsoft.com/office/powerpoint/2010/main" val="197311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Model parameter error is an estimate</a:t>
            </a:r>
            <a:r>
              <a:rPr lang="en-US" baseline="0" dirty="0" smtClean="0"/>
              <a:t> of the error due to parameters </a:t>
            </a:r>
            <a:r>
              <a:rPr lang="en-US" i="1" baseline="0" dirty="0" smtClean="0"/>
              <a:t>b</a:t>
            </a:r>
            <a:r>
              <a:rPr lang="en-US" baseline="0" dirty="0" smtClean="0"/>
              <a:t> in model. </a:t>
            </a:r>
            <a:r>
              <a:rPr lang="en-US" i="1" baseline="0" dirty="0" smtClean="0"/>
              <a:t>b</a:t>
            </a:r>
            <a:r>
              <a:rPr lang="en-US" baseline="0" dirty="0" smtClean="0"/>
              <a:t> </a:t>
            </a:r>
            <a:r>
              <a:rPr lang="en-US" dirty="0" smtClean="0"/>
              <a:t>is a set of a forward model parameters, that may contain </a:t>
            </a:r>
          </a:p>
          <a:p>
            <a:r>
              <a:rPr lang="en-US" dirty="0" smtClean="0"/>
              <a:t> both random and systematic components on various time and space scales. The error in the retrieval due to errors in the forward model parameters as well as the evaluation of the sensitivities is straightforward in principle. </a:t>
            </a:r>
          </a:p>
          <a:p>
            <a:endParaRPr lang="ru-RU" dirty="0" smtClean="0"/>
          </a:p>
          <a:p>
            <a:endParaRPr lang="ru-RU" dirty="0"/>
          </a:p>
        </p:txBody>
      </p:sp>
      <p:sp>
        <p:nvSpPr>
          <p:cNvPr id="4" name="Номер слайда 3"/>
          <p:cNvSpPr>
            <a:spLocks noGrp="1"/>
          </p:cNvSpPr>
          <p:nvPr>
            <p:ph type="sldNum" sz="quarter" idx="10"/>
          </p:nvPr>
        </p:nvSpPr>
        <p:spPr/>
        <p:txBody>
          <a:bodyPr/>
          <a:lstStyle/>
          <a:p>
            <a:fld id="{2B8DA475-EF70-4D5B-8488-500AF87E5E68}" type="slidenum">
              <a:rPr lang="ru-RU" smtClean="0"/>
              <a:t>12</a:t>
            </a:fld>
            <a:endParaRPr lang="ru-RU"/>
          </a:p>
        </p:txBody>
      </p:sp>
    </p:spTree>
    <p:extLst>
      <p:ext uri="{BB962C8B-B14F-4D97-AF65-F5344CB8AC3E}">
        <p14:creationId xmlns:p14="http://schemas.microsoft.com/office/powerpoint/2010/main" val="1065021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 Modelling error can be hard to evaluate, because it requires a model for f which includes the correct physics. If the correct physics is known and can be modelled accurately, and F is simply a numerical approximation for efficiency's sake, then evaluating modelling error is straightforward. But if f is not known in detail, or so horrendously complex that no proper model is feasible, then modelling error can be tricky to estimate. Modelling error is likely to be systematic.</a:t>
            </a:r>
          </a:p>
          <a:p>
            <a:endParaRPr lang="en-US"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2B8DA475-EF70-4D5B-8488-500AF87E5E68}" type="slidenum">
              <a:rPr lang="ru-RU" smtClean="0"/>
              <a:t>13</a:t>
            </a:fld>
            <a:endParaRPr lang="ru-RU"/>
          </a:p>
        </p:txBody>
      </p:sp>
    </p:spTree>
    <p:extLst>
      <p:ext uri="{BB962C8B-B14F-4D97-AF65-F5344CB8AC3E}">
        <p14:creationId xmlns:p14="http://schemas.microsoft.com/office/powerpoint/2010/main" val="1652507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And</a:t>
            </a:r>
            <a:r>
              <a:rPr lang="en-US" baseline="0" dirty="0" smtClean="0"/>
              <a:t> the last one is the retrieval noise caused by noise on spectrum. It </a:t>
            </a:r>
            <a:r>
              <a:rPr lang="en-US" dirty="0" smtClean="0"/>
              <a:t>is usually the easiest component to evaluate. Measurement noise € is usually random, and is normally unbiased and often uncorrelated between channels, and has a known covariance matrix. </a:t>
            </a:r>
            <a:endParaRPr lang="ru-RU" dirty="0"/>
          </a:p>
        </p:txBody>
      </p:sp>
      <p:sp>
        <p:nvSpPr>
          <p:cNvPr id="4" name="Номер слайда 3"/>
          <p:cNvSpPr>
            <a:spLocks noGrp="1"/>
          </p:cNvSpPr>
          <p:nvPr>
            <p:ph type="sldNum" sz="quarter" idx="10"/>
          </p:nvPr>
        </p:nvSpPr>
        <p:spPr/>
        <p:txBody>
          <a:bodyPr/>
          <a:lstStyle/>
          <a:p>
            <a:fld id="{2B8DA475-EF70-4D5B-8488-500AF87E5E68}" type="slidenum">
              <a:rPr lang="ru-RU" smtClean="0"/>
              <a:t>14</a:t>
            </a:fld>
            <a:endParaRPr lang="ru-RU"/>
          </a:p>
        </p:txBody>
      </p:sp>
    </p:spTree>
    <p:extLst>
      <p:ext uri="{BB962C8B-B14F-4D97-AF65-F5344CB8AC3E}">
        <p14:creationId xmlns:p14="http://schemas.microsoft.com/office/powerpoint/2010/main" val="2008622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To</a:t>
            </a:r>
            <a:r>
              <a:rPr lang="en-US" baseline="0" dirty="0" smtClean="0"/>
              <a:t> perform the retrieval the SFIT4 software may be used. It is a flexible instrument allowing user to specialize the parameters of the retrieval. </a:t>
            </a:r>
          </a:p>
          <a:p>
            <a:r>
              <a:rPr lang="en-US" baseline="0" dirty="0" smtClean="0"/>
              <a:t>To retrieve gas concentration profile or the total gas amount several inputs are needed. </a:t>
            </a:r>
          </a:p>
          <a:p>
            <a:pPr marL="228600" indent="-228600">
              <a:buAutoNum type="arabicParenR"/>
            </a:pPr>
            <a:r>
              <a:rPr lang="en-US" baseline="0" dirty="0" smtClean="0"/>
              <a:t>The first is the spectrum measured by infrared spectrometer. From this spectrum the required information will be retrieved.</a:t>
            </a:r>
          </a:p>
          <a:p>
            <a:pPr marL="228600" indent="-228600">
              <a:buAutoNum type="arabicParenR"/>
            </a:pPr>
            <a:r>
              <a:rPr lang="en-US" baseline="0" dirty="0" smtClean="0"/>
              <a:t>The state of the atmosphere at the moment of the measurement should also be known.</a:t>
            </a:r>
            <a:r>
              <a:rPr lang="ru-RU" baseline="0" dirty="0" smtClean="0"/>
              <a:t> </a:t>
            </a:r>
            <a:r>
              <a:rPr lang="en-US" baseline="0" dirty="0" smtClean="0"/>
              <a:t>It includes temperature, pressure and water vapor profiles.</a:t>
            </a:r>
          </a:p>
          <a:p>
            <a:pPr marL="228600" indent="-228600">
              <a:buAutoNum type="arabicParenR"/>
            </a:pPr>
            <a:r>
              <a:rPr lang="en-US" baseline="0" dirty="0" smtClean="0"/>
              <a:t>The last is the suggestions about </a:t>
            </a:r>
            <a:r>
              <a:rPr lang="en-US" baseline="0" dirty="0" err="1" smtClean="0"/>
              <a:t>apriori</a:t>
            </a:r>
            <a:r>
              <a:rPr lang="en-US" baseline="0" dirty="0" smtClean="0"/>
              <a:t> gas concentrations profile.</a:t>
            </a:r>
            <a:endParaRPr lang="ru-RU" dirty="0"/>
          </a:p>
        </p:txBody>
      </p:sp>
      <p:sp>
        <p:nvSpPr>
          <p:cNvPr id="4" name="Номер слайда 3"/>
          <p:cNvSpPr>
            <a:spLocks noGrp="1"/>
          </p:cNvSpPr>
          <p:nvPr>
            <p:ph type="sldNum" sz="quarter" idx="10"/>
          </p:nvPr>
        </p:nvSpPr>
        <p:spPr/>
        <p:txBody>
          <a:bodyPr/>
          <a:lstStyle/>
          <a:p>
            <a:fld id="{2B8DA475-EF70-4D5B-8488-500AF87E5E68}" type="slidenum">
              <a:rPr lang="ru-RU" smtClean="0"/>
              <a:t>15</a:t>
            </a:fld>
            <a:endParaRPr lang="ru-RU"/>
          </a:p>
        </p:txBody>
      </p:sp>
    </p:spTree>
    <p:extLst>
      <p:ext uri="{BB962C8B-B14F-4D97-AF65-F5344CB8AC3E}">
        <p14:creationId xmlns:p14="http://schemas.microsoft.com/office/powerpoint/2010/main" val="2047701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results of the retrieval of carbon</a:t>
            </a:r>
            <a:r>
              <a:rPr lang="en-US" baseline="0" dirty="0" smtClean="0"/>
              <a:t> dioxide and methane volume mixing ratio from the spectrum measured at </a:t>
            </a:r>
            <a:r>
              <a:rPr lang="en-US" baseline="0" dirty="0" err="1" smtClean="0"/>
              <a:t>Kourovka</a:t>
            </a:r>
            <a:r>
              <a:rPr lang="en-US" baseline="0" dirty="0" smtClean="0"/>
              <a:t> station with use of SFIT4 software are shown at this picture. </a:t>
            </a:r>
          </a:p>
          <a:p>
            <a:endParaRPr lang="en-US" baseline="0" dirty="0" smtClean="0"/>
          </a:p>
          <a:p>
            <a:r>
              <a:rPr lang="en-US" baseline="0" dirty="0" smtClean="0"/>
              <a:t>Different lines relate to the different spectroscopic databases of line-by-line parameters. The databases are regularly updated,</a:t>
            </a:r>
          </a:p>
          <a:p>
            <a:r>
              <a:rPr lang="en-US" baseline="0" dirty="0" smtClean="0"/>
              <a:t>but the new version is not always better than the previous one. </a:t>
            </a:r>
          </a:p>
          <a:p>
            <a:endParaRPr lang="en-US" baseline="0" dirty="0" smtClean="0"/>
          </a:p>
          <a:p>
            <a:r>
              <a:rPr lang="en-US" dirty="0" smtClean="0"/>
              <a:t>The difference in the atmospheric CH4 content, retrieved with different spectroscopic databases was 1.5% for monthly averaged values and 4% for individual measurements. The difference in the CO2 atmospheric contents did not exceed 0.6%. These differences are comparable with annual trends of CH4 and CO2 atmospheric concentration growths, which are 0.4-0.6% in 2015-2017.</a:t>
            </a:r>
          </a:p>
          <a:p>
            <a:endParaRPr lang="ru-RU" dirty="0"/>
          </a:p>
        </p:txBody>
      </p:sp>
      <p:sp>
        <p:nvSpPr>
          <p:cNvPr id="4" name="Номер слайда 3"/>
          <p:cNvSpPr>
            <a:spLocks noGrp="1"/>
          </p:cNvSpPr>
          <p:nvPr>
            <p:ph type="sldNum" sz="quarter" idx="10"/>
          </p:nvPr>
        </p:nvSpPr>
        <p:spPr/>
        <p:txBody>
          <a:bodyPr/>
          <a:lstStyle/>
          <a:p>
            <a:fld id="{2B8DA475-EF70-4D5B-8488-500AF87E5E68}" type="slidenum">
              <a:rPr lang="ru-RU" smtClean="0"/>
              <a:t>16</a:t>
            </a:fld>
            <a:endParaRPr lang="ru-RU"/>
          </a:p>
        </p:txBody>
      </p:sp>
    </p:spTree>
    <p:extLst>
      <p:ext uri="{BB962C8B-B14F-4D97-AF65-F5344CB8AC3E}">
        <p14:creationId xmlns:p14="http://schemas.microsoft.com/office/powerpoint/2010/main" val="4057749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en-US" dirty="0" smtClean="0"/>
              <a:t>The requirements for the retrieval accuracy are very strict. The uncertainties in line-by-line parameters in spectroscopic databases lead to discrepancy in retrieval results comparable with annual trends of gas concentration growth. </a:t>
            </a:r>
          </a:p>
          <a:p>
            <a:pPr marL="0" indent="0">
              <a:buNone/>
            </a:pPr>
            <a:r>
              <a:rPr lang="en-US" dirty="0" smtClean="0"/>
              <a:t>Attributing and quantifying of the uncertainties in the retrieval process is necessary. It allows to understand the measure of the accuracy in the real gas profile estimation. </a:t>
            </a:r>
            <a:endParaRPr lang="ru-RU" dirty="0" smtClean="0"/>
          </a:p>
          <a:p>
            <a:endParaRPr lang="ru-RU" dirty="0"/>
          </a:p>
        </p:txBody>
      </p:sp>
      <p:sp>
        <p:nvSpPr>
          <p:cNvPr id="4" name="Номер слайда 3"/>
          <p:cNvSpPr>
            <a:spLocks noGrp="1"/>
          </p:cNvSpPr>
          <p:nvPr>
            <p:ph type="sldNum" sz="quarter" idx="10"/>
          </p:nvPr>
        </p:nvSpPr>
        <p:spPr/>
        <p:txBody>
          <a:bodyPr/>
          <a:lstStyle/>
          <a:p>
            <a:fld id="{2B8DA475-EF70-4D5B-8488-500AF87E5E68}" type="slidenum">
              <a:rPr lang="ru-RU" smtClean="0"/>
              <a:t>17</a:t>
            </a:fld>
            <a:endParaRPr lang="ru-RU"/>
          </a:p>
        </p:txBody>
      </p:sp>
    </p:spTree>
    <p:extLst>
      <p:ext uri="{BB962C8B-B14F-4D97-AF65-F5344CB8AC3E}">
        <p14:creationId xmlns:p14="http://schemas.microsoft.com/office/powerpoint/2010/main" val="231216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This presentation</a:t>
            </a:r>
            <a:r>
              <a:rPr lang="en-US" baseline="0" dirty="0" smtClean="0"/>
              <a:t> consists of the following parts: the first part describes the relevance of the work, underlining the importance of the scope of the study for the climate change understanding. The next part is about the objectives of the study. The third is the short review of remote sensing measurements. The most important part considers the process of the retrieval, including the forward and inverse models and error estimation. Sfit4 is the flexible software for the retrieval. Results and conclusion follow the sfit4 description.  </a:t>
            </a:r>
            <a:endParaRPr lang="ru-RU" dirty="0"/>
          </a:p>
        </p:txBody>
      </p:sp>
      <p:sp>
        <p:nvSpPr>
          <p:cNvPr id="4" name="Номер слайда 3"/>
          <p:cNvSpPr>
            <a:spLocks noGrp="1"/>
          </p:cNvSpPr>
          <p:nvPr>
            <p:ph type="sldNum" sz="quarter" idx="10"/>
          </p:nvPr>
        </p:nvSpPr>
        <p:spPr/>
        <p:txBody>
          <a:bodyPr/>
          <a:lstStyle/>
          <a:p>
            <a:fld id="{2B8DA475-EF70-4D5B-8488-500AF87E5E68}" type="slidenum">
              <a:rPr lang="ru-RU" smtClean="0"/>
              <a:t>2</a:t>
            </a:fld>
            <a:endParaRPr lang="ru-RU"/>
          </a:p>
        </p:txBody>
      </p:sp>
    </p:spTree>
    <p:extLst>
      <p:ext uri="{BB962C8B-B14F-4D97-AF65-F5344CB8AC3E}">
        <p14:creationId xmlns:p14="http://schemas.microsoft.com/office/powerpoint/2010/main" val="2707924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remote sensing measurements of greenhouse gas concentrations in atmosphere provide information about the concentration changes and their results may be used for modelling of greenhouse gases sources and sinks. In this study the approach to the gas concentration retrieval from the measured solar spectrum using SFIT4 software is considered.  The results of the retrieval with different spectroscopic parameters are compared.  </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2B8DA475-EF70-4D5B-8488-500AF87E5E68}" type="slidenum">
              <a:rPr lang="ru-RU" smtClean="0"/>
              <a:t>3</a:t>
            </a:fld>
            <a:endParaRPr lang="ru-RU"/>
          </a:p>
        </p:txBody>
      </p:sp>
    </p:spTree>
    <p:extLst>
      <p:ext uri="{BB962C8B-B14F-4D97-AF65-F5344CB8AC3E}">
        <p14:creationId xmlns:p14="http://schemas.microsoft.com/office/powerpoint/2010/main" val="694940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greenhouse effect and its influence on Earth climate is one of the most actively investigated topics. Carbon dioxide and methane are the two most important anthropogenic greenhouse gases driving global climate change. Increasing atmospheric concentrations of these essential climate variables leads to global warming with adverse consequences such as rising sea levels. It is therefore important to monitor the spatial distribution and the time evolution of these gases and to improve our knowledge of their various natural and anthropogenic sources and sinks.</a:t>
            </a:r>
            <a:r>
              <a:rPr lang="ru-RU" dirty="0" smtClean="0"/>
              <a:t> </a:t>
            </a:r>
            <a:endParaRPr lang="en-US" dirty="0" smtClean="0"/>
          </a:p>
          <a:p>
            <a:r>
              <a:rPr lang="en-US" dirty="0" smtClean="0"/>
              <a:t>  Climate modelling puts the stringent demand to the data accuracy.  For example,</a:t>
            </a:r>
            <a:r>
              <a:rPr lang="en-US" baseline="0" dirty="0" smtClean="0"/>
              <a:t> t</a:t>
            </a:r>
            <a:r>
              <a:rPr lang="en-US" dirty="0" smtClean="0"/>
              <a:t>he breakthrough precision for CO2 volume mixing ratio required is less than 3 ppm, while for methane it is less than 17 ppb. To meet such requirements, a number of instruments and retrieval algorithms are developing. </a:t>
            </a:r>
          </a:p>
          <a:p>
            <a:endParaRPr lang="ru-RU" dirty="0"/>
          </a:p>
        </p:txBody>
      </p:sp>
      <p:sp>
        <p:nvSpPr>
          <p:cNvPr id="4" name="Номер слайда 3"/>
          <p:cNvSpPr>
            <a:spLocks noGrp="1"/>
          </p:cNvSpPr>
          <p:nvPr>
            <p:ph type="sldNum" sz="quarter" idx="10"/>
          </p:nvPr>
        </p:nvSpPr>
        <p:spPr/>
        <p:txBody>
          <a:bodyPr/>
          <a:lstStyle/>
          <a:p>
            <a:fld id="{2B8DA475-EF70-4D5B-8488-500AF87E5E68}" type="slidenum">
              <a:rPr lang="ru-RU" smtClean="0"/>
              <a:t>4</a:t>
            </a:fld>
            <a:endParaRPr lang="ru-RU"/>
          </a:p>
        </p:txBody>
      </p:sp>
    </p:spTree>
    <p:extLst>
      <p:ext uri="{BB962C8B-B14F-4D97-AF65-F5344CB8AC3E}">
        <p14:creationId xmlns:p14="http://schemas.microsoft.com/office/powerpoint/2010/main" val="1516367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The objectives of this</a:t>
            </a:r>
            <a:r>
              <a:rPr lang="en-US" sz="1200" kern="1200" baseline="0" dirty="0" smtClean="0">
                <a:solidFill>
                  <a:schemeClr val="tx1"/>
                </a:solidFill>
                <a:effectLst/>
                <a:latin typeface="+mn-lt"/>
                <a:ea typeface="+mn-ea"/>
                <a:cs typeface="+mn-cs"/>
              </a:rPr>
              <a:t> study is the retrieval of greenhouse gases concentrations in atmosphere from the measured solar spectrum. The gases under consideration are CO2, methane and the others. The software upgrading for the greenhouse monitoring accuracy increasing is implied. It assumes searching for the optimal model and retrieval parameters. The approaches for the error estimations should be considered for the proper understanding of the reality approximation consistency. </a:t>
            </a:r>
            <a:endParaRPr lang="ru-RU" dirty="0"/>
          </a:p>
        </p:txBody>
      </p:sp>
      <p:sp>
        <p:nvSpPr>
          <p:cNvPr id="4" name="Номер слайда 3"/>
          <p:cNvSpPr>
            <a:spLocks noGrp="1"/>
          </p:cNvSpPr>
          <p:nvPr>
            <p:ph type="sldNum" sz="quarter" idx="10"/>
          </p:nvPr>
        </p:nvSpPr>
        <p:spPr/>
        <p:txBody>
          <a:bodyPr/>
          <a:lstStyle/>
          <a:p>
            <a:fld id="{2B8DA475-EF70-4D5B-8488-500AF87E5E68}" type="slidenum">
              <a:rPr lang="ru-RU" smtClean="0"/>
              <a:t>5</a:t>
            </a:fld>
            <a:endParaRPr lang="ru-RU"/>
          </a:p>
        </p:txBody>
      </p:sp>
    </p:spTree>
    <p:extLst>
      <p:ext uri="{BB962C8B-B14F-4D97-AF65-F5344CB8AC3E}">
        <p14:creationId xmlns:p14="http://schemas.microsoft.com/office/powerpoint/2010/main" val="3660758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Remote sensing of the greenhouse gases in atmosphere is performed by different types of instruments. They include satellite, airborne and</a:t>
            </a:r>
          </a:p>
          <a:p>
            <a:r>
              <a:rPr lang="en-US" dirty="0" smtClean="0"/>
              <a:t>ground-based instruments. </a:t>
            </a:r>
          </a:p>
          <a:p>
            <a:endParaRPr lang="en-US" dirty="0" smtClean="0"/>
          </a:p>
          <a:p>
            <a:r>
              <a:rPr lang="en-US" dirty="0" smtClean="0"/>
              <a:t>Satellite measurements provide information about spatial distribution of the gas, but its accuracy is not enough. To validate satellite measurements, high resolution ground-based Fourier-transform infrared spectroscopy spectrometer may be used. </a:t>
            </a:r>
          </a:p>
          <a:p>
            <a:endParaRPr lang="en-US" dirty="0" smtClean="0"/>
          </a:p>
          <a:p>
            <a:r>
              <a:rPr lang="en-US" dirty="0" smtClean="0"/>
              <a:t>Ground-based FTIR</a:t>
            </a:r>
            <a:r>
              <a:rPr lang="en-US" baseline="0" dirty="0" smtClean="0"/>
              <a:t> </a:t>
            </a:r>
            <a:r>
              <a:rPr lang="en-US" dirty="0" smtClean="0"/>
              <a:t>measurements of the gas</a:t>
            </a:r>
            <a:r>
              <a:rPr lang="en-US" baseline="0" dirty="0" smtClean="0"/>
              <a:t> concentrations profile are accurate and precise.</a:t>
            </a:r>
            <a:endParaRPr lang="en-US" dirty="0" smtClean="0"/>
          </a:p>
          <a:p>
            <a:endParaRPr lang="en-US" dirty="0" smtClean="0"/>
          </a:p>
          <a:p>
            <a:r>
              <a:rPr lang="en-US" dirty="0" smtClean="0"/>
              <a:t>The light from the sun goes through the atmosphere reaching the spectrometer. The absorption coefficient of different gases in different absorption lines transforms the</a:t>
            </a:r>
            <a:r>
              <a:rPr lang="en-US" baseline="0" dirty="0" smtClean="0"/>
              <a:t> spectrum of the light coming to the top of atmosphere to the spectrum measured near the ground.</a:t>
            </a:r>
            <a:r>
              <a:rPr lang="en-US" dirty="0" smtClean="0"/>
              <a:t> Knowing the sun spectrum at the top of the atmosphere and the spectrum measured by the ground-based instrument, one can retrieve the amount and the vertical profile of the gas concentration in the atmosphere. This is an inverse problem.</a:t>
            </a:r>
          </a:p>
          <a:p>
            <a:endParaRPr lang="en-US" dirty="0" smtClean="0"/>
          </a:p>
          <a:p>
            <a:r>
              <a:rPr lang="en-US" dirty="0" smtClean="0"/>
              <a:t>To solve it the </a:t>
            </a:r>
            <a:r>
              <a:rPr lang="en-US" dirty="0" err="1" smtClean="0"/>
              <a:t>apriori</a:t>
            </a:r>
            <a:r>
              <a:rPr lang="en-US" dirty="0" smtClean="0"/>
              <a:t> profiles of the gaseous concentrations and atmospheric</a:t>
            </a:r>
            <a:r>
              <a:rPr lang="en-US" baseline="0" dirty="0" smtClean="0"/>
              <a:t> state variables are necessary. This </a:t>
            </a:r>
            <a:r>
              <a:rPr lang="en-US" baseline="0" dirty="0" err="1" smtClean="0"/>
              <a:t>apriori</a:t>
            </a:r>
            <a:r>
              <a:rPr lang="en-US" baseline="0" dirty="0" smtClean="0"/>
              <a:t> information may be taken from the reanalysis data above the measurement location or from satellite measurements or from some other sources.</a:t>
            </a:r>
            <a:endParaRPr lang="ru-RU" dirty="0"/>
          </a:p>
        </p:txBody>
      </p:sp>
      <p:sp>
        <p:nvSpPr>
          <p:cNvPr id="4" name="Номер слайда 3"/>
          <p:cNvSpPr>
            <a:spLocks noGrp="1"/>
          </p:cNvSpPr>
          <p:nvPr>
            <p:ph type="sldNum" sz="quarter" idx="10"/>
          </p:nvPr>
        </p:nvSpPr>
        <p:spPr/>
        <p:txBody>
          <a:bodyPr/>
          <a:lstStyle/>
          <a:p>
            <a:fld id="{2B8DA475-EF70-4D5B-8488-500AF87E5E68}" type="slidenum">
              <a:rPr lang="ru-RU" smtClean="0"/>
              <a:t>6</a:t>
            </a:fld>
            <a:endParaRPr lang="ru-RU"/>
          </a:p>
        </p:txBody>
      </p:sp>
    </p:spTree>
    <p:extLst>
      <p:ext uri="{BB962C8B-B14F-4D97-AF65-F5344CB8AC3E}">
        <p14:creationId xmlns:p14="http://schemas.microsoft.com/office/powerpoint/2010/main" val="3273044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retrieval itself consists of a forward model, inversion and error analysis. It is an iterative process of solving the forward model, comparing the result with the measured spectrum and correcting the parameters of the forward model. The process lasts until the convergence is reached. Let us consider it in details.</a:t>
            </a:r>
            <a:endParaRPr lang="ru-RU" dirty="0" smtClean="0"/>
          </a:p>
          <a:p>
            <a:endParaRPr lang="ru-RU" dirty="0"/>
          </a:p>
        </p:txBody>
      </p:sp>
      <p:sp>
        <p:nvSpPr>
          <p:cNvPr id="4" name="Номер слайда 3"/>
          <p:cNvSpPr>
            <a:spLocks noGrp="1"/>
          </p:cNvSpPr>
          <p:nvPr>
            <p:ph type="sldNum" sz="quarter" idx="10"/>
          </p:nvPr>
        </p:nvSpPr>
        <p:spPr/>
        <p:txBody>
          <a:bodyPr/>
          <a:lstStyle/>
          <a:p>
            <a:fld id="{2B8DA475-EF70-4D5B-8488-500AF87E5E68}" type="slidenum">
              <a:rPr lang="ru-RU" smtClean="0"/>
              <a:t>7</a:t>
            </a:fld>
            <a:endParaRPr lang="ru-RU"/>
          </a:p>
        </p:txBody>
      </p:sp>
    </p:spTree>
    <p:extLst>
      <p:ext uri="{BB962C8B-B14F-4D97-AF65-F5344CB8AC3E}">
        <p14:creationId xmlns:p14="http://schemas.microsoft.com/office/powerpoint/2010/main" val="2004777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forward model is the model of the</a:t>
            </a:r>
            <a:r>
              <a:rPr lang="en-US" baseline="0" dirty="0" smtClean="0"/>
              <a:t> spectrum transformation by gaseous absorption. To model the absorption, the detailed information about the spectroscopic parameters is needed. This information may be found in spectroscopic databases, e.g. in HITRAN. This data base contains line-by-line parameters that reflect values of individual transitions between energy levels of </a:t>
            </a:r>
            <a:r>
              <a:rPr lang="en-US" baseline="0" dirty="0" err="1" smtClean="0"/>
              <a:t>rovibronic</a:t>
            </a:r>
            <a:r>
              <a:rPr lang="en-US" baseline="0" dirty="0" smtClean="0"/>
              <a:t> states that are required by high-resolution transfer codes. </a:t>
            </a:r>
          </a:p>
          <a:p>
            <a:endParaRPr lang="en-US" dirty="0" smtClean="0"/>
          </a:p>
          <a:p>
            <a:r>
              <a:rPr lang="en-US" dirty="0" smtClean="0"/>
              <a:t>Calculations of absorption cross section and then transmittance in the forward model for each layer of the atmosphere is</a:t>
            </a:r>
            <a:r>
              <a:rPr lang="en-US" baseline="0" dirty="0" smtClean="0"/>
              <a:t> performed</a:t>
            </a:r>
            <a:r>
              <a:rPr lang="en-US" dirty="0" smtClean="0"/>
              <a:t> from spectroscopic parameters using line-by-line model. For the retrieval and sensitivity study we need the ﬁrst derivative, the so-called Jacobian of the forward model, also called the weighting function matrix K. This matrix includes</a:t>
            </a:r>
            <a:r>
              <a:rPr lang="en-US" baseline="0" dirty="0" smtClean="0"/>
              <a:t> the transmittance for each layer of the atmosphere, which in turn includes the absorption cross section of the gas.</a:t>
            </a:r>
            <a:r>
              <a:rPr lang="en-US" dirty="0" smtClean="0"/>
              <a:t> Using the K matrix, the forward model can be linearized.</a:t>
            </a:r>
          </a:p>
          <a:p>
            <a:endParaRPr lang="ru-RU" dirty="0"/>
          </a:p>
        </p:txBody>
      </p:sp>
      <p:sp>
        <p:nvSpPr>
          <p:cNvPr id="4" name="Номер слайда 3"/>
          <p:cNvSpPr>
            <a:spLocks noGrp="1"/>
          </p:cNvSpPr>
          <p:nvPr>
            <p:ph type="sldNum" sz="quarter" idx="10"/>
          </p:nvPr>
        </p:nvSpPr>
        <p:spPr/>
        <p:txBody>
          <a:bodyPr/>
          <a:lstStyle/>
          <a:p>
            <a:fld id="{2B8DA475-EF70-4D5B-8488-500AF87E5E68}" type="slidenum">
              <a:rPr lang="ru-RU" smtClean="0"/>
              <a:t>8</a:t>
            </a:fld>
            <a:endParaRPr lang="ru-RU"/>
          </a:p>
        </p:txBody>
      </p:sp>
    </p:spTree>
    <p:extLst>
      <p:ext uri="{BB962C8B-B14F-4D97-AF65-F5344CB8AC3E}">
        <p14:creationId xmlns:p14="http://schemas.microsoft.com/office/powerpoint/2010/main" val="2223050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inversion of the functional F is an ill-posed problem. In the presence of noise, information content of spectra in nadir</a:t>
            </a:r>
            <a:r>
              <a:rPr lang="en-US" baseline="0" dirty="0" smtClean="0"/>
              <a:t> or </a:t>
            </a:r>
            <a:r>
              <a:rPr lang="en-US" dirty="0" smtClean="0"/>
              <a:t>zenith geometry is limited, not more than a few bit, inﬂuence of noise grows exponentially, but for numerical reasons, atmospheric bins should be small. The number of layers is higher than information content, therefore regularization is needed. With</a:t>
            </a:r>
            <a:r>
              <a:rPr lang="en-US" baseline="0" dirty="0" smtClean="0"/>
              <a:t> the regularization t</a:t>
            </a:r>
            <a:r>
              <a:rPr lang="en-US" dirty="0" smtClean="0"/>
              <a:t>he problem of approximate solution searching is transformed into argument</a:t>
            </a:r>
            <a:r>
              <a:rPr lang="ru-RU" dirty="0" smtClean="0"/>
              <a:t> </a:t>
            </a:r>
            <a:r>
              <a:rPr lang="en-US" dirty="0" smtClean="0"/>
              <a:t>of the minimum of the cost function searching. </a:t>
            </a:r>
          </a:p>
          <a:p>
            <a:endParaRPr lang="en-US" dirty="0" smtClean="0"/>
          </a:p>
        </p:txBody>
      </p:sp>
      <p:sp>
        <p:nvSpPr>
          <p:cNvPr id="4" name="Номер слайда 3"/>
          <p:cNvSpPr>
            <a:spLocks noGrp="1"/>
          </p:cNvSpPr>
          <p:nvPr>
            <p:ph type="sldNum" sz="quarter" idx="10"/>
          </p:nvPr>
        </p:nvSpPr>
        <p:spPr/>
        <p:txBody>
          <a:bodyPr/>
          <a:lstStyle/>
          <a:p>
            <a:fld id="{2B8DA475-EF70-4D5B-8488-500AF87E5E68}" type="slidenum">
              <a:rPr lang="ru-RU" smtClean="0"/>
              <a:t>9</a:t>
            </a:fld>
            <a:endParaRPr lang="ru-RU"/>
          </a:p>
        </p:txBody>
      </p:sp>
    </p:spTree>
    <p:extLst>
      <p:ext uri="{BB962C8B-B14F-4D97-AF65-F5344CB8AC3E}">
        <p14:creationId xmlns:p14="http://schemas.microsoft.com/office/powerpoint/2010/main" val="97389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8BA4B4D-78E5-4F5A-92A9-0A3A40B7340D}" type="datetimeFigureOut">
              <a:rPr lang="ru-RU" smtClean="0"/>
              <a:t>17.05.2020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F9CEA3-34CC-45CD-9DEB-41964A8D582D}" type="slidenum">
              <a:rPr lang="ru-RU" smtClean="0"/>
              <a:t>‹#›</a:t>
            </a:fld>
            <a:endParaRPr lang="ru-RU"/>
          </a:p>
        </p:txBody>
      </p:sp>
    </p:spTree>
    <p:extLst>
      <p:ext uri="{BB962C8B-B14F-4D97-AF65-F5344CB8AC3E}">
        <p14:creationId xmlns:p14="http://schemas.microsoft.com/office/powerpoint/2010/main" val="4022840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8BA4B4D-78E5-4F5A-92A9-0A3A40B7340D}" type="datetimeFigureOut">
              <a:rPr lang="ru-RU" smtClean="0"/>
              <a:t>17.05.2020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F9CEA3-34CC-45CD-9DEB-41964A8D582D}" type="slidenum">
              <a:rPr lang="ru-RU" smtClean="0"/>
              <a:t>‹#›</a:t>
            </a:fld>
            <a:endParaRPr lang="ru-RU"/>
          </a:p>
        </p:txBody>
      </p:sp>
    </p:spTree>
    <p:extLst>
      <p:ext uri="{BB962C8B-B14F-4D97-AF65-F5344CB8AC3E}">
        <p14:creationId xmlns:p14="http://schemas.microsoft.com/office/powerpoint/2010/main" val="2015250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8BA4B4D-78E5-4F5A-92A9-0A3A40B7340D}" type="datetimeFigureOut">
              <a:rPr lang="ru-RU" smtClean="0"/>
              <a:t>17.05.2020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F9CEA3-34CC-45CD-9DEB-41964A8D582D}" type="slidenum">
              <a:rPr lang="ru-RU" smtClean="0"/>
              <a:t>‹#›</a:t>
            </a:fld>
            <a:endParaRPr lang="ru-RU"/>
          </a:p>
        </p:txBody>
      </p:sp>
    </p:spTree>
    <p:extLst>
      <p:ext uri="{BB962C8B-B14F-4D97-AF65-F5344CB8AC3E}">
        <p14:creationId xmlns:p14="http://schemas.microsoft.com/office/powerpoint/2010/main" val="802829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8BA4B4D-78E5-4F5A-92A9-0A3A40B7340D}" type="datetimeFigureOut">
              <a:rPr lang="ru-RU" smtClean="0"/>
              <a:t>17.05.2020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F9CEA3-34CC-45CD-9DEB-41964A8D582D}" type="slidenum">
              <a:rPr lang="ru-RU" smtClean="0"/>
              <a:t>‹#›</a:t>
            </a:fld>
            <a:endParaRPr lang="ru-RU"/>
          </a:p>
        </p:txBody>
      </p:sp>
    </p:spTree>
    <p:extLst>
      <p:ext uri="{BB962C8B-B14F-4D97-AF65-F5344CB8AC3E}">
        <p14:creationId xmlns:p14="http://schemas.microsoft.com/office/powerpoint/2010/main" val="1473119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8BA4B4D-78E5-4F5A-92A9-0A3A40B7340D}" type="datetimeFigureOut">
              <a:rPr lang="ru-RU" smtClean="0"/>
              <a:t>17.05.2020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F9CEA3-34CC-45CD-9DEB-41964A8D582D}" type="slidenum">
              <a:rPr lang="ru-RU" smtClean="0"/>
              <a:t>‹#›</a:t>
            </a:fld>
            <a:endParaRPr lang="ru-RU"/>
          </a:p>
        </p:txBody>
      </p:sp>
    </p:spTree>
    <p:extLst>
      <p:ext uri="{BB962C8B-B14F-4D97-AF65-F5344CB8AC3E}">
        <p14:creationId xmlns:p14="http://schemas.microsoft.com/office/powerpoint/2010/main" val="3956507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8BA4B4D-78E5-4F5A-92A9-0A3A40B7340D}" type="datetimeFigureOut">
              <a:rPr lang="ru-RU" smtClean="0"/>
              <a:t>17.05.2020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DF9CEA3-34CC-45CD-9DEB-41964A8D582D}" type="slidenum">
              <a:rPr lang="ru-RU" smtClean="0"/>
              <a:t>‹#›</a:t>
            </a:fld>
            <a:endParaRPr lang="ru-RU"/>
          </a:p>
        </p:txBody>
      </p:sp>
    </p:spTree>
    <p:extLst>
      <p:ext uri="{BB962C8B-B14F-4D97-AF65-F5344CB8AC3E}">
        <p14:creationId xmlns:p14="http://schemas.microsoft.com/office/powerpoint/2010/main" val="1951791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8BA4B4D-78E5-4F5A-92A9-0A3A40B7340D}" type="datetimeFigureOut">
              <a:rPr lang="ru-RU" smtClean="0"/>
              <a:t>17.05.2020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DF9CEA3-34CC-45CD-9DEB-41964A8D582D}" type="slidenum">
              <a:rPr lang="ru-RU" smtClean="0"/>
              <a:t>‹#›</a:t>
            </a:fld>
            <a:endParaRPr lang="ru-RU"/>
          </a:p>
        </p:txBody>
      </p:sp>
    </p:spTree>
    <p:extLst>
      <p:ext uri="{BB962C8B-B14F-4D97-AF65-F5344CB8AC3E}">
        <p14:creationId xmlns:p14="http://schemas.microsoft.com/office/powerpoint/2010/main" val="461332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8BA4B4D-78E5-4F5A-92A9-0A3A40B7340D}" type="datetimeFigureOut">
              <a:rPr lang="ru-RU" smtClean="0"/>
              <a:t>17.05.2020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DF9CEA3-34CC-45CD-9DEB-41964A8D582D}" type="slidenum">
              <a:rPr lang="ru-RU" smtClean="0"/>
              <a:t>‹#›</a:t>
            </a:fld>
            <a:endParaRPr lang="ru-RU"/>
          </a:p>
        </p:txBody>
      </p:sp>
    </p:spTree>
    <p:extLst>
      <p:ext uri="{BB962C8B-B14F-4D97-AF65-F5344CB8AC3E}">
        <p14:creationId xmlns:p14="http://schemas.microsoft.com/office/powerpoint/2010/main" val="2025683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8BA4B4D-78E5-4F5A-92A9-0A3A40B7340D}" type="datetimeFigureOut">
              <a:rPr lang="ru-RU" smtClean="0"/>
              <a:t>17.05.2020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DF9CEA3-34CC-45CD-9DEB-41964A8D582D}" type="slidenum">
              <a:rPr lang="ru-RU" smtClean="0"/>
              <a:t>‹#›</a:t>
            </a:fld>
            <a:endParaRPr lang="ru-RU"/>
          </a:p>
        </p:txBody>
      </p:sp>
    </p:spTree>
    <p:extLst>
      <p:ext uri="{BB962C8B-B14F-4D97-AF65-F5344CB8AC3E}">
        <p14:creationId xmlns:p14="http://schemas.microsoft.com/office/powerpoint/2010/main" val="1756169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8BA4B4D-78E5-4F5A-92A9-0A3A40B7340D}" type="datetimeFigureOut">
              <a:rPr lang="ru-RU" smtClean="0"/>
              <a:t>17.05.2020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DF9CEA3-34CC-45CD-9DEB-41964A8D582D}" type="slidenum">
              <a:rPr lang="ru-RU" smtClean="0"/>
              <a:t>‹#›</a:t>
            </a:fld>
            <a:endParaRPr lang="ru-RU"/>
          </a:p>
        </p:txBody>
      </p:sp>
    </p:spTree>
    <p:extLst>
      <p:ext uri="{BB962C8B-B14F-4D97-AF65-F5344CB8AC3E}">
        <p14:creationId xmlns:p14="http://schemas.microsoft.com/office/powerpoint/2010/main" val="3007177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8BA4B4D-78E5-4F5A-92A9-0A3A40B7340D}" type="datetimeFigureOut">
              <a:rPr lang="ru-RU" smtClean="0"/>
              <a:t>17.05.2020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DF9CEA3-34CC-45CD-9DEB-41964A8D582D}" type="slidenum">
              <a:rPr lang="ru-RU" smtClean="0"/>
              <a:t>‹#›</a:t>
            </a:fld>
            <a:endParaRPr lang="ru-RU"/>
          </a:p>
        </p:txBody>
      </p:sp>
    </p:spTree>
    <p:extLst>
      <p:ext uri="{BB962C8B-B14F-4D97-AF65-F5344CB8AC3E}">
        <p14:creationId xmlns:p14="http://schemas.microsoft.com/office/powerpoint/2010/main" val="4001123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A4B4D-78E5-4F5A-92A9-0A3A40B7340D}" type="datetimeFigureOut">
              <a:rPr lang="ru-RU" smtClean="0"/>
              <a:t>17.05.2020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F9CEA3-34CC-45CD-9DEB-41964A8D582D}" type="slidenum">
              <a:rPr lang="ru-RU" smtClean="0"/>
              <a:t>‹#›</a:t>
            </a:fld>
            <a:endParaRPr lang="ru-RU"/>
          </a:p>
        </p:txBody>
      </p:sp>
    </p:spTree>
    <p:extLst>
      <p:ext uri="{BB962C8B-B14F-4D97-AF65-F5344CB8AC3E}">
        <p14:creationId xmlns:p14="http://schemas.microsoft.com/office/powerpoint/2010/main" val="920891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image" Target="../media/image4.wmf"/><Relationship Id="rId4"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6.bin"/><Relationship Id="rId5" Type="http://schemas.openxmlformats.org/officeDocument/2006/relationships/image" Target="../media/image4.w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2.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image" Target="../media/image4.wmf"/><Relationship Id="rId4" Type="http://schemas.openxmlformats.org/officeDocument/2006/relationships/oleObject" Target="../embeddings/oleObject17.bin"/><Relationship Id="rId9" Type="http://schemas.openxmlformats.org/officeDocument/2006/relationships/image" Target="../media/image16.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1.bin"/><Relationship Id="rId5" Type="http://schemas.openxmlformats.org/officeDocument/2006/relationships/image" Target="../media/image4.wmf"/><Relationship Id="rId4" Type="http://schemas.openxmlformats.org/officeDocument/2006/relationships/oleObject" Target="../embeddings/oleObject20.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3.bin"/><Relationship Id="rId5" Type="http://schemas.openxmlformats.org/officeDocument/2006/relationships/image" Target="../media/image4.wmf"/><Relationship Id="rId4" Type="http://schemas.openxmlformats.org/officeDocument/2006/relationships/oleObject" Target="../embeddings/oleObject2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8.wmf"/><Relationship Id="rId18" Type="http://schemas.openxmlformats.org/officeDocument/2006/relationships/oleObject" Target="../embeddings/oleObject9.bin"/><Relationship Id="rId3" Type="http://schemas.openxmlformats.org/officeDocument/2006/relationships/notesSlide" Target="../notesSlides/notesSlide8.xml"/><Relationship Id="rId7" Type="http://schemas.openxmlformats.org/officeDocument/2006/relationships/image" Target="../media/image5.wmf"/><Relationship Id="rId12" Type="http://schemas.openxmlformats.org/officeDocument/2006/relationships/oleObject" Target="../embeddings/oleObject6.bin"/><Relationship Id="rId17" Type="http://schemas.openxmlformats.org/officeDocument/2006/relationships/image" Target="../media/image10.wmf"/><Relationship Id="rId2" Type="http://schemas.openxmlformats.org/officeDocument/2006/relationships/slideLayout" Target="../slideLayouts/slideLayout2.xml"/><Relationship Id="rId16" Type="http://schemas.openxmlformats.org/officeDocument/2006/relationships/oleObject" Target="../embeddings/oleObject8.bin"/><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7.wmf"/><Relationship Id="rId5" Type="http://schemas.openxmlformats.org/officeDocument/2006/relationships/image" Target="../media/image4.wmf"/><Relationship Id="rId15" Type="http://schemas.openxmlformats.org/officeDocument/2006/relationships/image" Target="../media/image9.wmf"/><Relationship Id="rId10" Type="http://schemas.openxmlformats.org/officeDocument/2006/relationships/oleObject" Target="../embeddings/oleObject5.bin"/><Relationship Id="rId19" Type="http://schemas.openxmlformats.org/officeDocument/2006/relationships/image" Target="../media/image11.wmf"/><Relationship Id="rId4" Type="http://schemas.openxmlformats.org/officeDocument/2006/relationships/oleObject" Target="../embeddings/oleObject2.bin"/><Relationship Id="rId9" Type="http://schemas.openxmlformats.org/officeDocument/2006/relationships/image" Target="../media/image6.wmf"/><Relationship Id="rId1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9.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image" Target="../media/image4.wmf"/><Relationship Id="rId4" Type="http://schemas.openxmlformats.org/officeDocument/2006/relationships/oleObject" Target="../embeddings/oleObject10.bin"/><Relationship Id="rId9"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196752"/>
            <a:ext cx="7772400" cy="1470025"/>
          </a:xfrm>
        </p:spPr>
        <p:txBody>
          <a:bodyPr>
            <a:noAutofit/>
          </a:bodyPr>
          <a:lstStyle/>
          <a:p>
            <a:r>
              <a:rPr lang="en-US" sz="5400" b="1" dirty="0" smtClean="0">
                <a:solidFill>
                  <a:schemeClr val="accent2">
                    <a:lumMod val="75000"/>
                  </a:schemeClr>
                </a:solidFill>
                <a:latin typeface="Arial Narrow" panose="020B0606020202030204" pitchFamily="34" charset="0"/>
              </a:rPr>
              <a:t>The retrieval of greenhouse gases </a:t>
            </a:r>
            <a:r>
              <a:rPr lang="en-US" sz="5400" b="1" dirty="0" smtClean="0">
                <a:solidFill>
                  <a:schemeClr val="accent2">
                    <a:lumMod val="75000"/>
                  </a:schemeClr>
                </a:solidFill>
                <a:latin typeface="Arial Narrow" panose="020B0606020202030204" pitchFamily="34" charset="0"/>
              </a:rPr>
              <a:t>concentrations from </a:t>
            </a:r>
            <a:r>
              <a:rPr lang="en-US" sz="5400" b="1" dirty="0" smtClean="0">
                <a:solidFill>
                  <a:schemeClr val="accent2">
                    <a:lumMod val="75000"/>
                  </a:schemeClr>
                </a:solidFill>
                <a:latin typeface="Arial Narrow" panose="020B0606020202030204" pitchFamily="34" charset="0"/>
              </a:rPr>
              <a:t>the measured solar spectrum</a:t>
            </a:r>
            <a:endParaRPr lang="ru-RU" sz="5400" b="1" dirty="0">
              <a:solidFill>
                <a:schemeClr val="accent2">
                  <a:lumMod val="75000"/>
                </a:schemeClr>
              </a:solidFill>
              <a:latin typeface="Arial Narrow" panose="020B0606020202030204" pitchFamily="34" charset="0"/>
            </a:endParaRPr>
          </a:p>
        </p:txBody>
      </p:sp>
      <p:sp>
        <p:nvSpPr>
          <p:cNvPr id="3" name="Подзаголовок 2"/>
          <p:cNvSpPr>
            <a:spLocks noGrp="1"/>
          </p:cNvSpPr>
          <p:nvPr>
            <p:ph type="subTitle" idx="1"/>
          </p:nvPr>
        </p:nvSpPr>
        <p:spPr>
          <a:xfrm>
            <a:off x="1296144" y="3980656"/>
            <a:ext cx="6948264" cy="1752600"/>
          </a:xfrm>
        </p:spPr>
        <p:txBody>
          <a:bodyPr>
            <a:noAutofit/>
          </a:bodyPr>
          <a:lstStyle/>
          <a:p>
            <a:r>
              <a:rPr lang="en-US" dirty="0" smtClean="0"/>
              <a:t>Student </a:t>
            </a:r>
            <a:r>
              <a:rPr lang="en-US" u="sng" dirty="0" err="1" smtClean="0">
                <a:solidFill>
                  <a:schemeClr val="tx2">
                    <a:lumMod val="75000"/>
                  </a:schemeClr>
                </a:solidFill>
              </a:rPr>
              <a:t>Trifonova-Yakovleva</a:t>
            </a:r>
            <a:r>
              <a:rPr lang="en-US" u="sng" dirty="0" smtClean="0">
                <a:solidFill>
                  <a:schemeClr val="tx2">
                    <a:lumMod val="75000"/>
                  </a:schemeClr>
                </a:solidFill>
              </a:rPr>
              <a:t> Alisa</a:t>
            </a:r>
          </a:p>
          <a:p>
            <a:r>
              <a:rPr lang="en-US" dirty="0" smtClean="0"/>
              <a:t>Scientific advisor </a:t>
            </a:r>
            <a:r>
              <a:rPr lang="en-US" u="sng" dirty="0" err="1" smtClean="0">
                <a:solidFill>
                  <a:schemeClr val="tx2">
                    <a:lumMod val="75000"/>
                  </a:schemeClr>
                </a:solidFill>
              </a:rPr>
              <a:t>Chesnokova</a:t>
            </a:r>
            <a:r>
              <a:rPr lang="en-US" u="sng" dirty="0" smtClean="0">
                <a:solidFill>
                  <a:schemeClr val="tx2">
                    <a:lumMod val="75000"/>
                  </a:schemeClr>
                </a:solidFill>
              </a:rPr>
              <a:t> Tatyana</a:t>
            </a:r>
          </a:p>
          <a:p>
            <a:endParaRPr lang="en-US" u="sng" dirty="0" smtClean="0"/>
          </a:p>
          <a:p>
            <a:endParaRPr lang="ru-RU" dirty="0" smtClean="0"/>
          </a:p>
        </p:txBody>
      </p:sp>
      <p:sp>
        <p:nvSpPr>
          <p:cNvPr id="4" name="TextBox 3"/>
          <p:cNvSpPr txBox="1"/>
          <p:nvPr/>
        </p:nvSpPr>
        <p:spPr>
          <a:xfrm>
            <a:off x="1215303" y="5828293"/>
            <a:ext cx="7108869" cy="1077218"/>
          </a:xfrm>
          <a:prstGeom prst="rect">
            <a:avLst/>
          </a:prstGeom>
          <a:noFill/>
        </p:spPr>
        <p:txBody>
          <a:bodyPr wrap="none" rtlCol="0">
            <a:spAutoFit/>
          </a:bodyPr>
          <a:lstStyle/>
          <a:p>
            <a:r>
              <a:rPr lang="en-US" sz="3200" b="1" dirty="0">
                <a:solidFill>
                  <a:schemeClr val="tx1">
                    <a:lumMod val="65000"/>
                    <a:lumOff val="35000"/>
                  </a:schemeClr>
                </a:solidFill>
              </a:rPr>
              <a:t>V.E. </a:t>
            </a:r>
            <a:r>
              <a:rPr lang="en-US" sz="3200" b="1" dirty="0" err="1">
                <a:solidFill>
                  <a:schemeClr val="tx1">
                    <a:lumMod val="65000"/>
                    <a:lumOff val="35000"/>
                  </a:schemeClr>
                </a:solidFill>
              </a:rPr>
              <a:t>Zuev</a:t>
            </a:r>
            <a:r>
              <a:rPr lang="en-US" sz="3200" b="1" dirty="0">
                <a:solidFill>
                  <a:schemeClr val="tx1">
                    <a:lumMod val="65000"/>
                    <a:lumOff val="35000"/>
                  </a:schemeClr>
                </a:solidFill>
              </a:rPr>
              <a:t> Institute of Atmospheric Optics</a:t>
            </a:r>
            <a:endParaRPr lang="ru-RU" sz="3200" b="1" dirty="0">
              <a:solidFill>
                <a:schemeClr val="tx1">
                  <a:lumMod val="65000"/>
                  <a:lumOff val="35000"/>
                </a:schemeClr>
              </a:solidFill>
            </a:endParaRPr>
          </a:p>
          <a:p>
            <a:endParaRPr lang="ru-RU" sz="3200" b="1" dirty="0">
              <a:solidFill>
                <a:schemeClr val="tx1">
                  <a:lumMod val="65000"/>
                  <a:lumOff val="35000"/>
                </a:schemeClr>
              </a:solidFill>
            </a:endParaRPr>
          </a:p>
        </p:txBody>
      </p:sp>
    </p:spTree>
    <p:extLst>
      <p:ext uri="{BB962C8B-B14F-4D97-AF65-F5344CB8AC3E}">
        <p14:creationId xmlns:p14="http://schemas.microsoft.com/office/powerpoint/2010/main" val="3438027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lstStyle/>
          <a:p>
            <a:r>
              <a:rPr lang="en-US" b="1" dirty="0" smtClean="0"/>
              <a:t>Retrieval</a:t>
            </a:r>
            <a:endParaRPr lang="ru-RU" b="1" dirty="0"/>
          </a:p>
        </p:txBody>
      </p:sp>
      <p:sp>
        <p:nvSpPr>
          <p:cNvPr id="3" name="Объект 2"/>
          <p:cNvSpPr>
            <a:spLocks noGrp="1"/>
          </p:cNvSpPr>
          <p:nvPr>
            <p:ph idx="1"/>
          </p:nvPr>
        </p:nvSpPr>
        <p:spPr>
          <a:xfrm>
            <a:off x="395536" y="1268760"/>
            <a:ext cx="8424936" cy="5040560"/>
          </a:xfrm>
        </p:spPr>
        <p:txBody>
          <a:bodyPr/>
          <a:lstStyle/>
          <a:p>
            <a:r>
              <a:rPr lang="en-US" dirty="0" smtClean="0">
                <a:solidFill>
                  <a:srgbClr val="FF0000"/>
                </a:solidFill>
              </a:rPr>
              <a:t>Error estimation</a:t>
            </a:r>
            <a:endParaRPr lang="ru-RU" dirty="0">
              <a:solidFill>
                <a:srgbClr val="FF0000"/>
              </a:solidFill>
            </a:endParaRPr>
          </a:p>
        </p:txBody>
      </p:sp>
      <p:graphicFrame>
        <p:nvGraphicFramePr>
          <p:cNvPr id="4" name="Объект 3"/>
          <p:cNvGraphicFramePr>
            <a:graphicFrameLocks noChangeAspect="1"/>
          </p:cNvGraphicFramePr>
          <p:nvPr>
            <p:extLst>
              <p:ext uri="{D42A27DB-BD31-4B8C-83A1-F6EECF244321}">
                <p14:modId xmlns:p14="http://schemas.microsoft.com/office/powerpoint/2010/main" val="532574603"/>
              </p:ext>
            </p:extLst>
          </p:nvPr>
        </p:nvGraphicFramePr>
        <p:xfrm>
          <a:off x="4514850" y="2219325"/>
          <a:ext cx="114300" cy="177800"/>
        </p:xfrm>
        <a:graphic>
          <a:graphicData uri="http://schemas.openxmlformats.org/presentationml/2006/ole">
            <mc:AlternateContent xmlns:mc="http://schemas.openxmlformats.org/markup-compatibility/2006">
              <mc:Choice xmlns:v="urn:schemas-microsoft-com:vml" Requires="v">
                <p:oleObj spid="_x0000_s7300" name="Equation" r:id="rId4" imgW="114120" imgH="177480" progId="Equation.DSMT4">
                  <p:embed/>
                </p:oleObj>
              </mc:Choice>
              <mc:Fallback>
                <p:oleObj name="Equation" r:id="rId4" imgW="114120" imgH="177480" progId="Equation.DSMT4">
                  <p:embed/>
                  <p:pic>
                    <p:nvPicPr>
                      <p:cNvPr id="0" name=""/>
                      <p:cNvPicPr/>
                      <p:nvPr/>
                    </p:nvPicPr>
                    <p:blipFill>
                      <a:blip r:embed="rId5"/>
                      <a:stretch>
                        <a:fillRect/>
                      </a:stretch>
                    </p:blipFill>
                    <p:spPr>
                      <a:xfrm>
                        <a:off x="4514850" y="2219325"/>
                        <a:ext cx="114300" cy="177800"/>
                      </a:xfrm>
                      <a:prstGeom prst="rect">
                        <a:avLst/>
                      </a:prstGeom>
                    </p:spPr>
                  </p:pic>
                </p:oleObj>
              </mc:Fallback>
            </mc:AlternateContent>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val="610875820"/>
              </p:ext>
            </p:extLst>
          </p:nvPr>
        </p:nvGraphicFramePr>
        <p:xfrm>
          <a:off x="683568" y="1988840"/>
          <a:ext cx="3600400" cy="2636007"/>
        </p:xfrm>
        <a:graphic>
          <a:graphicData uri="http://schemas.openxmlformats.org/presentationml/2006/ole">
            <mc:AlternateContent xmlns:mc="http://schemas.openxmlformats.org/markup-compatibility/2006">
              <mc:Choice xmlns:v="urn:schemas-microsoft-com:vml" Requires="v">
                <p:oleObj spid="_x0000_s7301" name="Equation" r:id="rId6" imgW="1422360" imgH="1041120" progId="Equation.DSMT4">
                  <p:embed/>
                </p:oleObj>
              </mc:Choice>
              <mc:Fallback>
                <p:oleObj name="Equation" r:id="rId6" imgW="1422360" imgH="1041120" progId="Equation.DSMT4">
                  <p:embed/>
                  <p:pic>
                    <p:nvPicPr>
                      <p:cNvPr id="0" name=""/>
                      <p:cNvPicPr/>
                      <p:nvPr/>
                    </p:nvPicPr>
                    <p:blipFill>
                      <a:blip r:embed="rId7"/>
                      <a:stretch>
                        <a:fillRect/>
                      </a:stretch>
                    </p:blipFill>
                    <p:spPr>
                      <a:xfrm>
                        <a:off x="683568" y="1988840"/>
                        <a:ext cx="3600400" cy="2636007"/>
                      </a:xfrm>
                      <a:prstGeom prst="rect">
                        <a:avLst/>
                      </a:prstGeom>
                    </p:spPr>
                  </p:pic>
                </p:oleObj>
              </mc:Fallback>
            </mc:AlternateContent>
          </a:graphicData>
        </a:graphic>
      </p:graphicFrame>
      <p:sp>
        <p:nvSpPr>
          <p:cNvPr id="7" name="TextBox 6"/>
          <p:cNvSpPr txBox="1"/>
          <p:nvPr/>
        </p:nvSpPr>
        <p:spPr>
          <a:xfrm>
            <a:off x="4283968" y="1988840"/>
            <a:ext cx="2237985" cy="461665"/>
          </a:xfrm>
          <a:prstGeom prst="rect">
            <a:avLst/>
          </a:prstGeom>
          <a:noFill/>
        </p:spPr>
        <p:txBody>
          <a:bodyPr wrap="none" rtlCol="0">
            <a:spAutoFit/>
          </a:bodyPr>
          <a:lstStyle/>
          <a:p>
            <a:r>
              <a:rPr lang="en-US" sz="2400" dirty="0" smtClean="0"/>
              <a:t>Smoothing error</a:t>
            </a:r>
            <a:endParaRPr lang="ru-RU" sz="2400" dirty="0"/>
          </a:p>
        </p:txBody>
      </p:sp>
      <p:sp>
        <p:nvSpPr>
          <p:cNvPr id="8" name="TextBox 7"/>
          <p:cNvSpPr txBox="1"/>
          <p:nvPr/>
        </p:nvSpPr>
        <p:spPr>
          <a:xfrm>
            <a:off x="4283968" y="2607295"/>
            <a:ext cx="2021515" cy="461665"/>
          </a:xfrm>
          <a:prstGeom prst="rect">
            <a:avLst/>
          </a:prstGeom>
          <a:noFill/>
        </p:spPr>
        <p:txBody>
          <a:bodyPr wrap="none" rtlCol="0">
            <a:spAutoFit/>
          </a:bodyPr>
          <a:lstStyle/>
          <a:p>
            <a:r>
              <a:rPr lang="en-US" sz="2400" dirty="0" smtClean="0"/>
              <a:t>Retrieval noise</a:t>
            </a:r>
            <a:endParaRPr lang="ru-RU" sz="2400" dirty="0"/>
          </a:p>
        </p:txBody>
      </p:sp>
      <p:sp>
        <p:nvSpPr>
          <p:cNvPr id="9" name="TextBox 8"/>
          <p:cNvSpPr txBox="1"/>
          <p:nvPr/>
        </p:nvSpPr>
        <p:spPr>
          <a:xfrm>
            <a:off x="4283968" y="3255367"/>
            <a:ext cx="2785571" cy="461665"/>
          </a:xfrm>
          <a:prstGeom prst="rect">
            <a:avLst/>
          </a:prstGeom>
          <a:noFill/>
        </p:spPr>
        <p:txBody>
          <a:bodyPr wrap="none" rtlCol="0">
            <a:spAutoFit/>
          </a:bodyPr>
          <a:lstStyle/>
          <a:p>
            <a:r>
              <a:rPr lang="en-US" sz="2400" dirty="0" smtClean="0"/>
              <a:t>Forward model error</a:t>
            </a:r>
            <a:endParaRPr lang="ru-RU" sz="2400" dirty="0"/>
          </a:p>
        </p:txBody>
      </p:sp>
      <p:sp>
        <p:nvSpPr>
          <p:cNvPr id="10" name="TextBox 9"/>
          <p:cNvSpPr txBox="1"/>
          <p:nvPr/>
        </p:nvSpPr>
        <p:spPr>
          <a:xfrm>
            <a:off x="4283968" y="4005064"/>
            <a:ext cx="3082703" cy="461665"/>
          </a:xfrm>
          <a:prstGeom prst="rect">
            <a:avLst/>
          </a:prstGeom>
          <a:noFill/>
        </p:spPr>
        <p:txBody>
          <a:bodyPr wrap="none" rtlCol="0">
            <a:spAutoFit/>
          </a:bodyPr>
          <a:lstStyle/>
          <a:p>
            <a:r>
              <a:rPr lang="en-US" sz="2400" dirty="0" smtClean="0"/>
              <a:t>Model parameter error</a:t>
            </a:r>
            <a:endParaRPr lang="ru-RU" sz="2400" dirty="0"/>
          </a:p>
        </p:txBody>
      </p:sp>
    </p:spTree>
    <p:extLst>
      <p:ext uri="{BB962C8B-B14F-4D97-AF65-F5344CB8AC3E}">
        <p14:creationId xmlns:p14="http://schemas.microsoft.com/office/powerpoint/2010/main" val="611088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lstStyle/>
          <a:p>
            <a:r>
              <a:rPr lang="en-US" b="1" dirty="0" smtClean="0"/>
              <a:t>Retrieval</a:t>
            </a:r>
            <a:endParaRPr lang="ru-RU" b="1" dirty="0"/>
          </a:p>
        </p:txBody>
      </p:sp>
      <p:sp>
        <p:nvSpPr>
          <p:cNvPr id="3" name="Объект 2"/>
          <p:cNvSpPr>
            <a:spLocks noGrp="1"/>
          </p:cNvSpPr>
          <p:nvPr>
            <p:ph idx="1"/>
          </p:nvPr>
        </p:nvSpPr>
        <p:spPr>
          <a:xfrm>
            <a:off x="395536" y="1268760"/>
            <a:ext cx="8424936" cy="5040560"/>
          </a:xfrm>
        </p:spPr>
        <p:txBody>
          <a:bodyPr/>
          <a:lstStyle/>
          <a:p>
            <a:r>
              <a:rPr lang="en-US" dirty="0" smtClean="0">
                <a:solidFill>
                  <a:srgbClr val="FF0000"/>
                </a:solidFill>
              </a:rPr>
              <a:t>Error estimation</a:t>
            </a:r>
            <a:endParaRPr lang="ru-RU" dirty="0">
              <a:solidFill>
                <a:srgbClr val="FF0000"/>
              </a:solidFill>
            </a:endParaRPr>
          </a:p>
        </p:txBody>
      </p:sp>
      <p:graphicFrame>
        <p:nvGraphicFramePr>
          <p:cNvPr id="4" name="Объект 3"/>
          <p:cNvGraphicFramePr>
            <a:graphicFrameLocks noChangeAspect="1"/>
          </p:cNvGraphicFramePr>
          <p:nvPr>
            <p:extLst>
              <p:ext uri="{D42A27DB-BD31-4B8C-83A1-F6EECF244321}">
                <p14:modId xmlns:p14="http://schemas.microsoft.com/office/powerpoint/2010/main" val="3359977936"/>
              </p:ext>
            </p:extLst>
          </p:nvPr>
        </p:nvGraphicFramePr>
        <p:xfrm>
          <a:off x="4514850" y="2219325"/>
          <a:ext cx="114300" cy="177800"/>
        </p:xfrm>
        <a:graphic>
          <a:graphicData uri="http://schemas.openxmlformats.org/presentationml/2006/ole">
            <mc:AlternateContent xmlns:mc="http://schemas.openxmlformats.org/markup-compatibility/2006">
              <mc:Choice xmlns:v="urn:schemas-microsoft-com:vml" Requires="v">
                <p:oleObj spid="_x0000_s8318" name="Equation" r:id="rId4" imgW="114120" imgH="177480" progId="Equation.DSMT4">
                  <p:embed/>
                </p:oleObj>
              </mc:Choice>
              <mc:Fallback>
                <p:oleObj name="Equation" r:id="rId4" imgW="114120" imgH="177480" progId="Equation.DSMT4">
                  <p:embed/>
                  <p:pic>
                    <p:nvPicPr>
                      <p:cNvPr id="0" name=""/>
                      <p:cNvPicPr/>
                      <p:nvPr/>
                    </p:nvPicPr>
                    <p:blipFill>
                      <a:blip r:embed="rId5"/>
                      <a:stretch>
                        <a:fillRect/>
                      </a:stretch>
                    </p:blipFill>
                    <p:spPr>
                      <a:xfrm>
                        <a:off x="4514850" y="2219325"/>
                        <a:ext cx="114300" cy="177800"/>
                      </a:xfrm>
                      <a:prstGeom prst="rect">
                        <a:avLst/>
                      </a:prstGeom>
                    </p:spPr>
                  </p:pic>
                </p:oleObj>
              </mc:Fallback>
            </mc:AlternateContent>
          </a:graphicData>
        </a:graphic>
      </p:graphicFrame>
      <p:sp>
        <p:nvSpPr>
          <p:cNvPr id="6" name="TextBox 5"/>
          <p:cNvSpPr txBox="1"/>
          <p:nvPr/>
        </p:nvSpPr>
        <p:spPr>
          <a:xfrm>
            <a:off x="9324528" y="980728"/>
            <a:ext cx="184731" cy="646331"/>
          </a:xfrm>
          <a:prstGeom prst="rect">
            <a:avLst/>
          </a:prstGeom>
          <a:noFill/>
        </p:spPr>
        <p:txBody>
          <a:bodyPr wrap="none" rtlCol="0">
            <a:spAutoFit/>
          </a:bodyPr>
          <a:lstStyle/>
          <a:p>
            <a:endParaRPr lang="en-US" dirty="0"/>
          </a:p>
          <a:p>
            <a:endParaRPr lang="ru-RU" dirty="0"/>
          </a:p>
        </p:txBody>
      </p:sp>
      <p:graphicFrame>
        <p:nvGraphicFramePr>
          <p:cNvPr id="5" name="Объект 4"/>
          <p:cNvGraphicFramePr>
            <a:graphicFrameLocks noChangeAspect="1"/>
          </p:cNvGraphicFramePr>
          <p:nvPr>
            <p:extLst>
              <p:ext uri="{D42A27DB-BD31-4B8C-83A1-F6EECF244321}">
                <p14:modId xmlns:p14="http://schemas.microsoft.com/office/powerpoint/2010/main" val="3984101069"/>
              </p:ext>
            </p:extLst>
          </p:nvPr>
        </p:nvGraphicFramePr>
        <p:xfrm>
          <a:off x="683568" y="1988840"/>
          <a:ext cx="3600400" cy="2636007"/>
        </p:xfrm>
        <a:graphic>
          <a:graphicData uri="http://schemas.openxmlformats.org/presentationml/2006/ole">
            <mc:AlternateContent xmlns:mc="http://schemas.openxmlformats.org/markup-compatibility/2006">
              <mc:Choice xmlns:v="urn:schemas-microsoft-com:vml" Requires="v">
                <p:oleObj spid="_x0000_s8319" name="Equation" r:id="rId6" imgW="1422360" imgH="1041120" progId="Equation.DSMT4">
                  <p:embed/>
                </p:oleObj>
              </mc:Choice>
              <mc:Fallback>
                <p:oleObj name="Equation" r:id="rId6" imgW="1422360" imgH="1041120" progId="Equation.DSMT4">
                  <p:embed/>
                  <p:pic>
                    <p:nvPicPr>
                      <p:cNvPr id="0" name=""/>
                      <p:cNvPicPr/>
                      <p:nvPr/>
                    </p:nvPicPr>
                    <p:blipFill>
                      <a:blip r:embed="rId7"/>
                      <a:stretch>
                        <a:fillRect/>
                      </a:stretch>
                    </p:blipFill>
                    <p:spPr>
                      <a:xfrm>
                        <a:off x="683568" y="1988840"/>
                        <a:ext cx="3600400" cy="2636007"/>
                      </a:xfrm>
                      <a:prstGeom prst="rect">
                        <a:avLst/>
                      </a:prstGeom>
                    </p:spPr>
                  </p:pic>
                </p:oleObj>
              </mc:Fallback>
            </mc:AlternateContent>
          </a:graphicData>
        </a:graphic>
      </p:graphicFrame>
      <p:sp>
        <p:nvSpPr>
          <p:cNvPr id="7" name="TextBox 6"/>
          <p:cNvSpPr txBox="1"/>
          <p:nvPr/>
        </p:nvSpPr>
        <p:spPr>
          <a:xfrm>
            <a:off x="4283968" y="1988840"/>
            <a:ext cx="2237985" cy="461665"/>
          </a:xfrm>
          <a:prstGeom prst="rect">
            <a:avLst/>
          </a:prstGeom>
          <a:noFill/>
        </p:spPr>
        <p:txBody>
          <a:bodyPr wrap="none" rtlCol="0">
            <a:spAutoFit/>
          </a:bodyPr>
          <a:lstStyle/>
          <a:p>
            <a:r>
              <a:rPr lang="en-US" sz="2400" dirty="0" smtClean="0">
                <a:solidFill>
                  <a:srgbClr val="FF0000"/>
                </a:solidFill>
              </a:rPr>
              <a:t>Smoothing error</a:t>
            </a:r>
            <a:endParaRPr lang="ru-RU" sz="2400" dirty="0">
              <a:solidFill>
                <a:srgbClr val="FF0000"/>
              </a:solidFill>
            </a:endParaRPr>
          </a:p>
        </p:txBody>
      </p:sp>
      <p:sp>
        <p:nvSpPr>
          <p:cNvPr id="8" name="TextBox 7"/>
          <p:cNvSpPr txBox="1"/>
          <p:nvPr/>
        </p:nvSpPr>
        <p:spPr>
          <a:xfrm>
            <a:off x="4283968" y="2607295"/>
            <a:ext cx="2021515" cy="461665"/>
          </a:xfrm>
          <a:prstGeom prst="rect">
            <a:avLst/>
          </a:prstGeom>
          <a:noFill/>
        </p:spPr>
        <p:txBody>
          <a:bodyPr wrap="none" rtlCol="0">
            <a:spAutoFit/>
          </a:bodyPr>
          <a:lstStyle/>
          <a:p>
            <a:r>
              <a:rPr lang="en-US" sz="2400" dirty="0" smtClean="0"/>
              <a:t>Retrieval noise</a:t>
            </a:r>
            <a:endParaRPr lang="ru-RU" sz="2400" dirty="0"/>
          </a:p>
        </p:txBody>
      </p:sp>
      <p:sp>
        <p:nvSpPr>
          <p:cNvPr id="9" name="TextBox 8"/>
          <p:cNvSpPr txBox="1"/>
          <p:nvPr/>
        </p:nvSpPr>
        <p:spPr>
          <a:xfrm>
            <a:off x="4283968" y="3255367"/>
            <a:ext cx="2785571" cy="461665"/>
          </a:xfrm>
          <a:prstGeom prst="rect">
            <a:avLst/>
          </a:prstGeom>
          <a:noFill/>
        </p:spPr>
        <p:txBody>
          <a:bodyPr wrap="none" rtlCol="0">
            <a:spAutoFit/>
          </a:bodyPr>
          <a:lstStyle/>
          <a:p>
            <a:r>
              <a:rPr lang="en-US" sz="2400" dirty="0" smtClean="0"/>
              <a:t>Forward model error</a:t>
            </a:r>
            <a:endParaRPr lang="ru-RU" sz="2400" dirty="0"/>
          </a:p>
        </p:txBody>
      </p:sp>
      <p:sp>
        <p:nvSpPr>
          <p:cNvPr id="10" name="TextBox 9"/>
          <p:cNvSpPr txBox="1"/>
          <p:nvPr/>
        </p:nvSpPr>
        <p:spPr>
          <a:xfrm>
            <a:off x="4283968" y="4005064"/>
            <a:ext cx="3082703" cy="461665"/>
          </a:xfrm>
          <a:prstGeom prst="rect">
            <a:avLst/>
          </a:prstGeom>
          <a:noFill/>
        </p:spPr>
        <p:txBody>
          <a:bodyPr wrap="none" rtlCol="0">
            <a:spAutoFit/>
          </a:bodyPr>
          <a:lstStyle/>
          <a:p>
            <a:r>
              <a:rPr lang="en-US" sz="2400" dirty="0" smtClean="0"/>
              <a:t>Model parameter error</a:t>
            </a:r>
            <a:endParaRPr lang="ru-RU" sz="2400" dirty="0"/>
          </a:p>
        </p:txBody>
      </p:sp>
      <p:sp>
        <p:nvSpPr>
          <p:cNvPr id="13" name="TextBox 12"/>
          <p:cNvSpPr txBox="1"/>
          <p:nvPr/>
        </p:nvSpPr>
        <p:spPr>
          <a:xfrm>
            <a:off x="827584" y="4941168"/>
            <a:ext cx="7285893"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i="1" dirty="0" smtClean="0"/>
              <a:t>to estimate the smoothing error covariance, the covariance matrix of a real ensemble of states must be known</a:t>
            </a:r>
            <a:endParaRPr lang="ru-RU" sz="2400" i="1" dirty="0"/>
          </a:p>
        </p:txBody>
      </p:sp>
      <p:cxnSp>
        <p:nvCxnSpPr>
          <p:cNvPr id="15" name="Прямая со стрелкой 14"/>
          <p:cNvCxnSpPr>
            <a:stCxn id="7" idx="3"/>
          </p:cNvCxnSpPr>
          <p:nvPr/>
        </p:nvCxnSpPr>
        <p:spPr>
          <a:xfrm flipV="1">
            <a:off x="6521953" y="2219672"/>
            <a:ext cx="282295" cy="1"/>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7" name="TextBox 16"/>
          <p:cNvSpPr txBox="1"/>
          <p:nvPr/>
        </p:nvSpPr>
        <p:spPr>
          <a:xfrm>
            <a:off x="6948265" y="1896507"/>
            <a:ext cx="201622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t>Covariance of the smoothing error</a:t>
            </a:r>
            <a:endParaRPr lang="ru-RU" b="1" dirty="0"/>
          </a:p>
        </p:txBody>
      </p:sp>
    </p:spTree>
    <p:extLst>
      <p:ext uri="{BB962C8B-B14F-4D97-AF65-F5344CB8AC3E}">
        <p14:creationId xmlns:p14="http://schemas.microsoft.com/office/powerpoint/2010/main" val="1816000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lstStyle/>
          <a:p>
            <a:r>
              <a:rPr lang="en-US" b="1" dirty="0" smtClean="0"/>
              <a:t>Retrieval</a:t>
            </a:r>
            <a:endParaRPr lang="ru-RU" b="1" dirty="0"/>
          </a:p>
        </p:txBody>
      </p:sp>
      <p:sp>
        <p:nvSpPr>
          <p:cNvPr id="3" name="Объект 2"/>
          <p:cNvSpPr>
            <a:spLocks noGrp="1"/>
          </p:cNvSpPr>
          <p:nvPr>
            <p:ph idx="1"/>
          </p:nvPr>
        </p:nvSpPr>
        <p:spPr>
          <a:xfrm>
            <a:off x="395536" y="1196752"/>
            <a:ext cx="8424936" cy="5040560"/>
          </a:xfrm>
        </p:spPr>
        <p:txBody>
          <a:bodyPr/>
          <a:lstStyle/>
          <a:p>
            <a:r>
              <a:rPr lang="en-US" dirty="0" smtClean="0">
                <a:solidFill>
                  <a:srgbClr val="FF0000"/>
                </a:solidFill>
              </a:rPr>
              <a:t>Error estimation</a:t>
            </a:r>
            <a:endParaRPr lang="ru-RU" dirty="0">
              <a:solidFill>
                <a:srgbClr val="FF0000"/>
              </a:solidFill>
            </a:endParaRPr>
          </a:p>
        </p:txBody>
      </p:sp>
      <p:graphicFrame>
        <p:nvGraphicFramePr>
          <p:cNvPr id="4" name="Объект 3"/>
          <p:cNvGraphicFramePr>
            <a:graphicFrameLocks noChangeAspect="1"/>
          </p:cNvGraphicFramePr>
          <p:nvPr>
            <p:extLst>
              <p:ext uri="{D42A27DB-BD31-4B8C-83A1-F6EECF244321}">
                <p14:modId xmlns:p14="http://schemas.microsoft.com/office/powerpoint/2010/main" val="390271655"/>
              </p:ext>
            </p:extLst>
          </p:nvPr>
        </p:nvGraphicFramePr>
        <p:xfrm>
          <a:off x="4514850" y="2219325"/>
          <a:ext cx="114300" cy="177800"/>
        </p:xfrm>
        <a:graphic>
          <a:graphicData uri="http://schemas.openxmlformats.org/presentationml/2006/ole">
            <mc:AlternateContent xmlns:mc="http://schemas.openxmlformats.org/markup-compatibility/2006">
              <mc:Choice xmlns:v="urn:schemas-microsoft-com:vml" Requires="v">
                <p:oleObj spid="_x0000_s9402" name="Equation" r:id="rId4" imgW="114120" imgH="177480" progId="Equation.DSMT4">
                  <p:embed/>
                </p:oleObj>
              </mc:Choice>
              <mc:Fallback>
                <p:oleObj name="Equation" r:id="rId4" imgW="114120" imgH="177480" progId="Equation.DSMT4">
                  <p:embed/>
                  <p:pic>
                    <p:nvPicPr>
                      <p:cNvPr id="0" name=""/>
                      <p:cNvPicPr/>
                      <p:nvPr/>
                    </p:nvPicPr>
                    <p:blipFill>
                      <a:blip r:embed="rId5"/>
                      <a:stretch>
                        <a:fillRect/>
                      </a:stretch>
                    </p:blipFill>
                    <p:spPr>
                      <a:xfrm>
                        <a:off x="4514850" y="2219325"/>
                        <a:ext cx="114300" cy="177800"/>
                      </a:xfrm>
                      <a:prstGeom prst="rect">
                        <a:avLst/>
                      </a:prstGeom>
                    </p:spPr>
                  </p:pic>
                </p:oleObj>
              </mc:Fallback>
            </mc:AlternateContent>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val="2441929453"/>
              </p:ext>
            </p:extLst>
          </p:nvPr>
        </p:nvGraphicFramePr>
        <p:xfrm>
          <a:off x="683568" y="1988840"/>
          <a:ext cx="3600400" cy="2636007"/>
        </p:xfrm>
        <a:graphic>
          <a:graphicData uri="http://schemas.openxmlformats.org/presentationml/2006/ole">
            <mc:AlternateContent xmlns:mc="http://schemas.openxmlformats.org/markup-compatibility/2006">
              <mc:Choice xmlns:v="urn:schemas-microsoft-com:vml" Requires="v">
                <p:oleObj spid="_x0000_s9403" name="Equation" r:id="rId6" imgW="1422360" imgH="1041120" progId="Equation.DSMT4">
                  <p:embed/>
                </p:oleObj>
              </mc:Choice>
              <mc:Fallback>
                <p:oleObj name="Equation" r:id="rId6" imgW="1422360" imgH="1041120" progId="Equation.DSMT4">
                  <p:embed/>
                  <p:pic>
                    <p:nvPicPr>
                      <p:cNvPr id="0" name=""/>
                      <p:cNvPicPr/>
                      <p:nvPr/>
                    </p:nvPicPr>
                    <p:blipFill>
                      <a:blip r:embed="rId7"/>
                      <a:stretch>
                        <a:fillRect/>
                      </a:stretch>
                    </p:blipFill>
                    <p:spPr>
                      <a:xfrm>
                        <a:off x="683568" y="1988840"/>
                        <a:ext cx="3600400" cy="2636007"/>
                      </a:xfrm>
                      <a:prstGeom prst="rect">
                        <a:avLst/>
                      </a:prstGeom>
                    </p:spPr>
                  </p:pic>
                </p:oleObj>
              </mc:Fallback>
            </mc:AlternateContent>
          </a:graphicData>
        </a:graphic>
      </p:graphicFrame>
      <p:sp>
        <p:nvSpPr>
          <p:cNvPr id="7" name="TextBox 6"/>
          <p:cNvSpPr txBox="1"/>
          <p:nvPr/>
        </p:nvSpPr>
        <p:spPr>
          <a:xfrm>
            <a:off x="4283968" y="1988840"/>
            <a:ext cx="2237985" cy="461665"/>
          </a:xfrm>
          <a:prstGeom prst="rect">
            <a:avLst/>
          </a:prstGeom>
          <a:noFill/>
        </p:spPr>
        <p:txBody>
          <a:bodyPr wrap="none" rtlCol="0">
            <a:spAutoFit/>
          </a:bodyPr>
          <a:lstStyle/>
          <a:p>
            <a:r>
              <a:rPr lang="en-US" sz="2400" dirty="0" smtClean="0"/>
              <a:t>Smoothing error</a:t>
            </a:r>
            <a:endParaRPr lang="ru-RU" sz="2400" dirty="0"/>
          </a:p>
        </p:txBody>
      </p:sp>
      <p:sp>
        <p:nvSpPr>
          <p:cNvPr id="8" name="TextBox 7"/>
          <p:cNvSpPr txBox="1"/>
          <p:nvPr/>
        </p:nvSpPr>
        <p:spPr>
          <a:xfrm>
            <a:off x="4283968" y="2607295"/>
            <a:ext cx="2021515" cy="461665"/>
          </a:xfrm>
          <a:prstGeom prst="rect">
            <a:avLst/>
          </a:prstGeom>
          <a:noFill/>
        </p:spPr>
        <p:txBody>
          <a:bodyPr wrap="none" rtlCol="0">
            <a:spAutoFit/>
          </a:bodyPr>
          <a:lstStyle/>
          <a:p>
            <a:r>
              <a:rPr lang="en-US" sz="2400" dirty="0" smtClean="0"/>
              <a:t>Retrieval noise</a:t>
            </a:r>
            <a:endParaRPr lang="ru-RU" sz="2400" dirty="0"/>
          </a:p>
        </p:txBody>
      </p:sp>
      <p:sp>
        <p:nvSpPr>
          <p:cNvPr id="9" name="TextBox 8"/>
          <p:cNvSpPr txBox="1"/>
          <p:nvPr/>
        </p:nvSpPr>
        <p:spPr>
          <a:xfrm>
            <a:off x="4283968" y="3255367"/>
            <a:ext cx="2785571" cy="461665"/>
          </a:xfrm>
          <a:prstGeom prst="rect">
            <a:avLst/>
          </a:prstGeom>
          <a:noFill/>
        </p:spPr>
        <p:txBody>
          <a:bodyPr wrap="none" rtlCol="0">
            <a:spAutoFit/>
          </a:bodyPr>
          <a:lstStyle/>
          <a:p>
            <a:r>
              <a:rPr lang="en-US" sz="2400" dirty="0" smtClean="0"/>
              <a:t>Forward model error</a:t>
            </a:r>
            <a:endParaRPr lang="ru-RU" sz="2400" dirty="0"/>
          </a:p>
        </p:txBody>
      </p:sp>
      <p:sp>
        <p:nvSpPr>
          <p:cNvPr id="10" name="TextBox 9"/>
          <p:cNvSpPr txBox="1"/>
          <p:nvPr/>
        </p:nvSpPr>
        <p:spPr>
          <a:xfrm>
            <a:off x="4283968" y="4005064"/>
            <a:ext cx="3082703" cy="461665"/>
          </a:xfrm>
          <a:prstGeom prst="rect">
            <a:avLst/>
          </a:prstGeom>
          <a:noFill/>
        </p:spPr>
        <p:txBody>
          <a:bodyPr wrap="none" rtlCol="0">
            <a:spAutoFit/>
          </a:bodyPr>
          <a:lstStyle/>
          <a:p>
            <a:r>
              <a:rPr lang="en-US" sz="2400" dirty="0" smtClean="0">
                <a:solidFill>
                  <a:srgbClr val="FF0000"/>
                </a:solidFill>
              </a:rPr>
              <a:t>Model parameter error</a:t>
            </a:r>
            <a:endParaRPr lang="ru-RU" sz="2400" dirty="0">
              <a:solidFill>
                <a:srgbClr val="FF0000"/>
              </a:solidFill>
            </a:endParaRPr>
          </a:p>
        </p:txBody>
      </p:sp>
      <p:sp>
        <p:nvSpPr>
          <p:cNvPr id="11" name="TextBox 10"/>
          <p:cNvSpPr txBox="1"/>
          <p:nvPr/>
        </p:nvSpPr>
        <p:spPr>
          <a:xfrm>
            <a:off x="1115616" y="4893731"/>
            <a:ext cx="7272808"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smtClean="0"/>
              <a:t>     matrices may be calculated and can be used for sensitivity studies or error calculations</a:t>
            </a:r>
            <a:endParaRPr lang="ru-RU" sz="2800" dirty="0"/>
          </a:p>
        </p:txBody>
      </p:sp>
      <p:graphicFrame>
        <p:nvGraphicFramePr>
          <p:cNvPr id="12" name="Объект 11"/>
          <p:cNvGraphicFramePr>
            <a:graphicFrameLocks noChangeAspect="1"/>
          </p:cNvGraphicFramePr>
          <p:nvPr>
            <p:extLst>
              <p:ext uri="{D42A27DB-BD31-4B8C-83A1-F6EECF244321}">
                <p14:modId xmlns:p14="http://schemas.microsoft.com/office/powerpoint/2010/main" val="1434796545"/>
              </p:ext>
            </p:extLst>
          </p:nvPr>
        </p:nvGraphicFramePr>
        <p:xfrm>
          <a:off x="1115616" y="4893639"/>
          <a:ext cx="504056" cy="567062"/>
        </p:xfrm>
        <a:graphic>
          <a:graphicData uri="http://schemas.openxmlformats.org/presentationml/2006/ole">
            <mc:AlternateContent xmlns:mc="http://schemas.openxmlformats.org/markup-compatibility/2006">
              <mc:Choice xmlns:v="urn:schemas-microsoft-com:vml" Requires="v">
                <p:oleObj spid="_x0000_s9404" name="Equation" r:id="rId8" imgW="203040" imgH="228600" progId="Equation.DSMT4">
                  <p:embed/>
                </p:oleObj>
              </mc:Choice>
              <mc:Fallback>
                <p:oleObj name="Equation" r:id="rId8" imgW="203040" imgH="228600" progId="Equation.DSMT4">
                  <p:embed/>
                  <p:pic>
                    <p:nvPicPr>
                      <p:cNvPr id="0" name=""/>
                      <p:cNvPicPr/>
                      <p:nvPr/>
                    </p:nvPicPr>
                    <p:blipFill>
                      <a:blip r:embed="rId9"/>
                      <a:stretch>
                        <a:fillRect/>
                      </a:stretch>
                    </p:blipFill>
                    <p:spPr>
                      <a:xfrm>
                        <a:off x="1115616" y="4893639"/>
                        <a:ext cx="504056" cy="567062"/>
                      </a:xfrm>
                      <a:prstGeom prst="rect">
                        <a:avLst/>
                      </a:prstGeom>
                    </p:spPr>
                  </p:pic>
                </p:oleObj>
              </mc:Fallback>
            </mc:AlternateContent>
          </a:graphicData>
        </a:graphic>
      </p:graphicFrame>
    </p:spTree>
    <p:extLst>
      <p:ext uri="{BB962C8B-B14F-4D97-AF65-F5344CB8AC3E}">
        <p14:creationId xmlns:p14="http://schemas.microsoft.com/office/powerpoint/2010/main" val="3195666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lstStyle/>
          <a:p>
            <a:r>
              <a:rPr lang="en-US" b="1" dirty="0" smtClean="0"/>
              <a:t>Retrieval</a:t>
            </a:r>
            <a:endParaRPr lang="ru-RU" b="1" dirty="0"/>
          </a:p>
        </p:txBody>
      </p:sp>
      <p:sp>
        <p:nvSpPr>
          <p:cNvPr id="3" name="Объект 2"/>
          <p:cNvSpPr>
            <a:spLocks noGrp="1"/>
          </p:cNvSpPr>
          <p:nvPr>
            <p:ph idx="1"/>
          </p:nvPr>
        </p:nvSpPr>
        <p:spPr>
          <a:xfrm>
            <a:off x="395536" y="1268760"/>
            <a:ext cx="8424936" cy="5040560"/>
          </a:xfrm>
        </p:spPr>
        <p:txBody>
          <a:bodyPr/>
          <a:lstStyle/>
          <a:p>
            <a:r>
              <a:rPr lang="en-US" dirty="0" smtClean="0">
                <a:solidFill>
                  <a:srgbClr val="FF0000"/>
                </a:solidFill>
              </a:rPr>
              <a:t>Error estimation</a:t>
            </a:r>
            <a:endParaRPr lang="ru-RU" dirty="0">
              <a:solidFill>
                <a:srgbClr val="FF0000"/>
              </a:solidFill>
            </a:endParaRPr>
          </a:p>
        </p:txBody>
      </p:sp>
      <p:graphicFrame>
        <p:nvGraphicFramePr>
          <p:cNvPr id="4" name="Объект 3"/>
          <p:cNvGraphicFramePr>
            <a:graphicFrameLocks noChangeAspect="1"/>
          </p:cNvGraphicFramePr>
          <p:nvPr>
            <p:extLst>
              <p:ext uri="{D42A27DB-BD31-4B8C-83A1-F6EECF244321}">
                <p14:modId xmlns:p14="http://schemas.microsoft.com/office/powerpoint/2010/main" val="55109432"/>
              </p:ext>
            </p:extLst>
          </p:nvPr>
        </p:nvGraphicFramePr>
        <p:xfrm>
          <a:off x="4514850" y="2219325"/>
          <a:ext cx="114300" cy="177800"/>
        </p:xfrm>
        <a:graphic>
          <a:graphicData uri="http://schemas.openxmlformats.org/presentationml/2006/ole">
            <mc:AlternateContent xmlns:mc="http://schemas.openxmlformats.org/markup-compatibility/2006">
              <mc:Choice xmlns:v="urn:schemas-microsoft-com:vml" Requires="v">
                <p:oleObj spid="_x0000_s10364" name="Equation" r:id="rId4" imgW="114120" imgH="177480" progId="Equation.DSMT4">
                  <p:embed/>
                </p:oleObj>
              </mc:Choice>
              <mc:Fallback>
                <p:oleObj name="Equation" r:id="rId4" imgW="114120" imgH="177480" progId="Equation.DSMT4">
                  <p:embed/>
                  <p:pic>
                    <p:nvPicPr>
                      <p:cNvPr id="0" name=""/>
                      <p:cNvPicPr/>
                      <p:nvPr/>
                    </p:nvPicPr>
                    <p:blipFill>
                      <a:blip r:embed="rId5"/>
                      <a:stretch>
                        <a:fillRect/>
                      </a:stretch>
                    </p:blipFill>
                    <p:spPr>
                      <a:xfrm>
                        <a:off x="4514850" y="2219325"/>
                        <a:ext cx="114300" cy="177800"/>
                      </a:xfrm>
                      <a:prstGeom prst="rect">
                        <a:avLst/>
                      </a:prstGeom>
                    </p:spPr>
                  </p:pic>
                </p:oleObj>
              </mc:Fallback>
            </mc:AlternateContent>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val="3876153855"/>
              </p:ext>
            </p:extLst>
          </p:nvPr>
        </p:nvGraphicFramePr>
        <p:xfrm>
          <a:off x="683568" y="1988840"/>
          <a:ext cx="3600400" cy="2636007"/>
        </p:xfrm>
        <a:graphic>
          <a:graphicData uri="http://schemas.openxmlformats.org/presentationml/2006/ole">
            <mc:AlternateContent xmlns:mc="http://schemas.openxmlformats.org/markup-compatibility/2006">
              <mc:Choice xmlns:v="urn:schemas-microsoft-com:vml" Requires="v">
                <p:oleObj spid="_x0000_s10365" name="Equation" r:id="rId6" imgW="1422360" imgH="1041120" progId="Equation.DSMT4">
                  <p:embed/>
                </p:oleObj>
              </mc:Choice>
              <mc:Fallback>
                <p:oleObj name="Equation" r:id="rId6" imgW="1422360" imgH="1041120" progId="Equation.DSMT4">
                  <p:embed/>
                  <p:pic>
                    <p:nvPicPr>
                      <p:cNvPr id="0" name=""/>
                      <p:cNvPicPr/>
                      <p:nvPr/>
                    </p:nvPicPr>
                    <p:blipFill>
                      <a:blip r:embed="rId7"/>
                      <a:stretch>
                        <a:fillRect/>
                      </a:stretch>
                    </p:blipFill>
                    <p:spPr>
                      <a:xfrm>
                        <a:off x="683568" y="1988840"/>
                        <a:ext cx="3600400" cy="2636007"/>
                      </a:xfrm>
                      <a:prstGeom prst="rect">
                        <a:avLst/>
                      </a:prstGeom>
                    </p:spPr>
                  </p:pic>
                </p:oleObj>
              </mc:Fallback>
            </mc:AlternateContent>
          </a:graphicData>
        </a:graphic>
      </p:graphicFrame>
      <p:sp>
        <p:nvSpPr>
          <p:cNvPr id="7" name="TextBox 6"/>
          <p:cNvSpPr txBox="1"/>
          <p:nvPr/>
        </p:nvSpPr>
        <p:spPr>
          <a:xfrm>
            <a:off x="4283968" y="1988840"/>
            <a:ext cx="2237985" cy="461665"/>
          </a:xfrm>
          <a:prstGeom prst="rect">
            <a:avLst/>
          </a:prstGeom>
          <a:noFill/>
        </p:spPr>
        <p:txBody>
          <a:bodyPr wrap="none" rtlCol="0">
            <a:spAutoFit/>
          </a:bodyPr>
          <a:lstStyle/>
          <a:p>
            <a:r>
              <a:rPr lang="en-US" sz="2400" dirty="0" smtClean="0"/>
              <a:t>Smoothing error</a:t>
            </a:r>
            <a:endParaRPr lang="ru-RU" sz="2400" dirty="0"/>
          </a:p>
        </p:txBody>
      </p:sp>
      <p:sp>
        <p:nvSpPr>
          <p:cNvPr id="8" name="TextBox 7"/>
          <p:cNvSpPr txBox="1"/>
          <p:nvPr/>
        </p:nvSpPr>
        <p:spPr>
          <a:xfrm>
            <a:off x="4283968" y="2607295"/>
            <a:ext cx="2021515" cy="461665"/>
          </a:xfrm>
          <a:prstGeom prst="rect">
            <a:avLst/>
          </a:prstGeom>
          <a:noFill/>
        </p:spPr>
        <p:txBody>
          <a:bodyPr wrap="none" rtlCol="0">
            <a:spAutoFit/>
          </a:bodyPr>
          <a:lstStyle/>
          <a:p>
            <a:r>
              <a:rPr lang="en-US" sz="2400" dirty="0" smtClean="0"/>
              <a:t>Retrieval noise</a:t>
            </a:r>
            <a:endParaRPr lang="ru-RU" sz="2400" dirty="0"/>
          </a:p>
        </p:txBody>
      </p:sp>
      <p:sp>
        <p:nvSpPr>
          <p:cNvPr id="9" name="TextBox 8"/>
          <p:cNvSpPr txBox="1"/>
          <p:nvPr/>
        </p:nvSpPr>
        <p:spPr>
          <a:xfrm>
            <a:off x="4283968" y="3255367"/>
            <a:ext cx="2785571" cy="461665"/>
          </a:xfrm>
          <a:prstGeom prst="rect">
            <a:avLst/>
          </a:prstGeom>
          <a:noFill/>
        </p:spPr>
        <p:txBody>
          <a:bodyPr wrap="none" rtlCol="0">
            <a:spAutoFit/>
          </a:bodyPr>
          <a:lstStyle/>
          <a:p>
            <a:r>
              <a:rPr lang="en-US" sz="2400" dirty="0" smtClean="0">
                <a:solidFill>
                  <a:srgbClr val="FF0000"/>
                </a:solidFill>
              </a:rPr>
              <a:t>Forward model error</a:t>
            </a:r>
            <a:endParaRPr lang="ru-RU" sz="2400" dirty="0">
              <a:solidFill>
                <a:srgbClr val="FF0000"/>
              </a:solidFill>
            </a:endParaRPr>
          </a:p>
        </p:txBody>
      </p:sp>
      <p:sp>
        <p:nvSpPr>
          <p:cNvPr id="10" name="TextBox 9"/>
          <p:cNvSpPr txBox="1"/>
          <p:nvPr/>
        </p:nvSpPr>
        <p:spPr>
          <a:xfrm>
            <a:off x="4283968" y="4005064"/>
            <a:ext cx="3082703" cy="461665"/>
          </a:xfrm>
          <a:prstGeom prst="rect">
            <a:avLst/>
          </a:prstGeom>
          <a:noFill/>
        </p:spPr>
        <p:txBody>
          <a:bodyPr wrap="none" rtlCol="0">
            <a:spAutoFit/>
          </a:bodyPr>
          <a:lstStyle/>
          <a:p>
            <a:r>
              <a:rPr lang="en-US" sz="2400" dirty="0" smtClean="0"/>
              <a:t>Model parameter error</a:t>
            </a:r>
            <a:endParaRPr lang="ru-RU" sz="2400" dirty="0"/>
          </a:p>
        </p:txBody>
      </p:sp>
      <p:sp>
        <p:nvSpPr>
          <p:cNvPr id="11" name="TextBox 10"/>
          <p:cNvSpPr txBox="1"/>
          <p:nvPr/>
        </p:nvSpPr>
        <p:spPr>
          <a:xfrm>
            <a:off x="755576" y="4972523"/>
            <a:ext cx="7868821"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smtClean="0"/>
              <a:t>Difficult to assess if true forward model is not known</a:t>
            </a:r>
            <a:endParaRPr lang="ru-RU" sz="2800" dirty="0"/>
          </a:p>
        </p:txBody>
      </p:sp>
    </p:spTree>
    <p:extLst>
      <p:ext uri="{BB962C8B-B14F-4D97-AF65-F5344CB8AC3E}">
        <p14:creationId xmlns:p14="http://schemas.microsoft.com/office/powerpoint/2010/main" val="2708176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lstStyle/>
          <a:p>
            <a:r>
              <a:rPr lang="en-US" b="1" dirty="0" smtClean="0"/>
              <a:t>Retrieval</a:t>
            </a:r>
            <a:endParaRPr lang="ru-RU" b="1" dirty="0"/>
          </a:p>
        </p:txBody>
      </p:sp>
      <p:sp>
        <p:nvSpPr>
          <p:cNvPr id="3" name="Объект 2"/>
          <p:cNvSpPr>
            <a:spLocks noGrp="1"/>
          </p:cNvSpPr>
          <p:nvPr>
            <p:ph idx="1"/>
          </p:nvPr>
        </p:nvSpPr>
        <p:spPr>
          <a:xfrm>
            <a:off x="395536" y="1268760"/>
            <a:ext cx="8424936" cy="5040560"/>
          </a:xfrm>
        </p:spPr>
        <p:txBody>
          <a:bodyPr/>
          <a:lstStyle/>
          <a:p>
            <a:r>
              <a:rPr lang="en-US" dirty="0" smtClean="0">
                <a:solidFill>
                  <a:srgbClr val="FF0000"/>
                </a:solidFill>
              </a:rPr>
              <a:t>Error estimation</a:t>
            </a:r>
            <a:endParaRPr lang="ru-RU" dirty="0">
              <a:solidFill>
                <a:srgbClr val="FF0000"/>
              </a:solidFill>
            </a:endParaRPr>
          </a:p>
        </p:txBody>
      </p:sp>
      <p:graphicFrame>
        <p:nvGraphicFramePr>
          <p:cNvPr id="4" name="Объект 3"/>
          <p:cNvGraphicFramePr>
            <a:graphicFrameLocks noChangeAspect="1"/>
          </p:cNvGraphicFramePr>
          <p:nvPr>
            <p:extLst>
              <p:ext uri="{D42A27DB-BD31-4B8C-83A1-F6EECF244321}">
                <p14:modId xmlns:p14="http://schemas.microsoft.com/office/powerpoint/2010/main" val="4214347013"/>
              </p:ext>
            </p:extLst>
          </p:nvPr>
        </p:nvGraphicFramePr>
        <p:xfrm>
          <a:off x="4514850" y="2219325"/>
          <a:ext cx="114300" cy="177800"/>
        </p:xfrm>
        <a:graphic>
          <a:graphicData uri="http://schemas.openxmlformats.org/presentationml/2006/ole">
            <mc:AlternateContent xmlns:mc="http://schemas.openxmlformats.org/markup-compatibility/2006">
              <mc:Choice xmlns:v="urn:schemas-microsoft-com:vml" Requires="v">
                <p:oleObj spid="_x0000_s11384" name="Equation" r:id="rId4" imgW="114120" imgH="177480" progId="Equation.DSMT4">
                  <p:embed/>
                </p:oleObj>
              </mc:Choice>
              <mc:Fallback>
                <p:oleObj name="Equation" r:id="rId4" imgW="114120" imgH="177480" progId="Equation.DSMT4">
                  <p:embed/>
                  <p:pic>
                    <p:nvPicPr>
                      <p:cNvPr id="0" name=""/>
                      <p:cNvPicPr/>
                      <p:nvPr/>
                    </p:nvPicPr>
                    <p:blipFill>
                      <a:blip r:embed="rId5"/>
                      <a:stretch>
                        <a:fillRect/>
                      </a:stretch>
                    </p:blipFill>
                    <p:spPr>
                      <a:xfrm>
                        <a:off x="4514850" y="2219325"/>
                        <a:ext cx="114300" cy="177800"/>
                      </a:xfrm>
                      <a:prstGeom prst="rect">
                        <a:avLst/>
                      </a:prstGeom>
                    </p:spPr>
                  </p:pic>
                </p:oleObj>
              </mc:Fallback>
            </mc:AlternateContent>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val="3265135720"/>
              </p:ext>
            </p:extLst>
          </p:nvPr>
        </p:nvGraphicFramePr>
        <p:xfrm>
          <a:off x="683568" y="1988840"/>
          <a:ext cx="3600400" cy="2636007"/>
        </p:xfrm>
        <a:graphic>
          <a:graphicData uri="http://schemas.openxmlformats.org/presentationml/2006/ole">
            <mc:AlternateContent xmlns:mc="http://schemas.openxmlformats.org/markup-compatibility/2006">
              <mc:Choice xmlns:v="urn:schemas-microsoft-com:vml" Requires="v">
                <p:oleObj spid="_x0000_s11385" name="Equation" r:id="rId6" imgW="1422360" imgH="1041120" progId="Equation.DSMT4">
                  <p:embed/>
                </p:oleObj>
              </mc:Choice>
              <mc:Fallback>
                <p:oleObj name="Equation" r:id="rId6" imgW="1422360" imgH="1041120" progId="Equation.DSMT4">
                  <p:embed/>
                  <p:pic>
                    <p:nvPicPr>
                      <p:cNvPr id="0" name=""/>
                      <p:cNvPicPr/>
                      <p:nvPr/>
                    </p:nvPicPr>
                    <p:blipFill>
                      <a:blip r:embed="rId7"/>
                      <a:stretch>
                        <a:fillRect/>
                      </a:stretch>
                    </p:blipFill>
                    <p:spPr>
                      <a:xfrm>
                        <a:off x="683568" y="1988840"/>
                        <a:ext cx="3600400" cy="2636007"/>
                      </a:xfrm>
                      <a:prstGeom prst="rect">
                        <a:avLst/>
                      </a:prstGeom>
                    </p:spPr>
                  </p:pic>
                </p:oleObj>
              </mc:Fallback>
            </mc:AlternateContent>
          </a:graphicData>
        </a:graphic>
      </p:graphicFrame>
      <p:sp>
        <p:nvSpPr>
          <p:cNvPr id="7" name="TextBox 6"/>
          <p:cNvSpPr txBox="1"/>
          <p:nvPr/>
        </p:nvSpPr>
        <p:spPr>
          <a:xfrm>
            <a:off x="4283968" y="1988840"/>
            <a:ext cx="2237985" cy="461665"/>
          </a:xfrm>
          <a:prstGeom prst="rect">
            <a:avLst/>
          </a:prstGeom>
          <a:noFill/>
        </p:spPr>
        <p:txBody>
          <a:bodyPr wrap="none" rtlCol="0">
            <a:spAutoFit/>
          </a:bodyPr>
          <a:lstStyle/>
          <a:p>
            <a:r>
              <a:rPr lang="en-US" sz="2400" dirty="0" smtClean="0"/>
              <a:t>Smoothing error</a:t>
            </a:r>
            <a:endParaRPr lang="ru-RU" sz="2400" dirty="0"/>
          </a:p>
        </p:txBody>
      </p:sp>
      <p:sp>
        <p:nvSpPr>
          <p:cNvPr id="8" name="TextBox 7"/>
          <p:cNvSpPr txBox="1"/>
          <p:nvPr/>
        </p:nvSpPr>
        <p:spPr>
          <a:xfrm>
            <a:off x="4283968" y="2607295"/>
            <a:ext cx="2021515" cy="461665"/>
          </a:xfrm>
          <a:prstGeom prst="rect">
            <a:avLst/>
          </a:prstGeom>
          <a:noFill/>
        </p:spPr>
        <p:txBody>
          <a:bodyPr wrap="none" rtlCol="0">
            <a:spAutoFit/>
          </a:bodyPr>
          <a:lstStyle/>
          <a:p>
            <a:r>
              <a:rPr lang="en-US" sz="2400" dirty="0" smtClean="0">
                <a:solidFill>
                  <a:srgbClr val="FF0000"/>
                </a:solidFill>
              </a:rPr>
              <a:t>Retrieval noise</a:t>
            </a:r>
            <a:endParaRPr lang="ru-RU" sz="2400" dirty="0">
              <a:solidFill>
                <a:srgbClr val="FF0000"/>
              </a:solidFill>
            </a:endParaRPr>
          </a:p>
        </p:txBody>
      </p:sp>
      <p:sp>
        <p:nvSpPr>
          <p:cNvPr id="9" name="TextBox 8"/>
          <p:cNvSpPr txBox="1"/>
          <p:nvPr/>
        </p:nvSpPr>
        <p:spPr>
          <a:xfrm>
            <a:off x="4283968" y="3255367"/>
            <a:ext cx="2785571" cy="461665"/>
          </a:xfrm>
          <a:prstGeom prst="rect">
            <a:avLst/>
          </a:prstGeom>
          <a:noFill/>
        </p:spPr>
        <p:txBody>
          <a:bodyPr wrap="none" rtlCol="0">
            <a:spAutoFit/>
          </a:bodyPr>
          <a:lstStyle/>
          <a:p>
            <a:r>
              <a:rPr lang="en-US" sz="2400" dirty="0" smtClean="0"/>
              <a:t>Forward model error</a:t>
            </a:r>
            <a:endParaRPr lang="ru-RU" sz="2400" dirty="0"/>
          </a:p>
        </p:txBody>
      </p:sp>
      <p:sp>
        <p:nvSpPr>
          <p:cNvPr id="10" name="TextBox 9"/>
          <p:cNvSpPr txBox="1"/>
          <p:nvPr/>
        </p:nvSpPr>
        <p:spPr>
          <a:xfrm>
            <a:off x="4283968" y="4005064"/>
            <a:ext cx="3082703" cy="461665"/>
          </a:xfrm>
          <a:prstGeom prst="rect">
            <a:avLst/>
          </a:prstGeom>
          <a:noFill/>
        </p:spPr>
        <p:txBody>
          <a:bodyPr wrap="none" rtlCol="0">
            <a:spAutoFit/>
          </a:bodyPr>
          <a:lstStyle/>
          <a:p>
            <a:r>
              <a:rPr lang="en-US" sz="2400" dirty="0" smtClean="0"/>
              <a:t>Model parameter error</a:t>
            </a:r>
            <a:endParaRPr lang="ru-RU" sz="2400" dirty="0"/>
          </a:p>
        </p:txBody>
      </p:sp>
      <p:sp>
        <p:nvSpPr>
          <p:cNvPr id="11" name="TextBox 10"/>
          <p:cNvSpPr txBox="1"/>
          <p:nvPr/>
        </p:nvSpPr>
        <p:spPr>
          <a:xfrm>
            <a:off x="2195736" y="5103098"/>
            <a:ext cx="4459747"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smtClean="0"/>
              <a:t>Caused by noise on spectrum</a:t>
            </a:r>
            <a:endParaRPr lang="ru-RU" sz="2800" dirty="0"/>
          </a:p>
        </p:txBody>
      </p:sp>
    </p:spTree>
    <p:extLst>
      <p:ext uri="{BB962C8B-B14F-4D97-AF65-F5344CB8AC3E}">
        <p14:creationId xmlns:p14="http://schemas.microsoft.com/office/powerpoint/2010/main" val="4037203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SFIT4</a:t>
            </a:r>
            <a:endParaRPr lang="ru-RU" b="1" dirty="0"/>
          </a:p>
        </p:txBody>
      </p:sp>
      <p:sp>
        <p:nvSpPr>
          <p:cNvPr id="3" name="Объект 2"/>
          <p:cNvSpPr>
            <a:spLocks noGrp="1"/>
          </p:cNvSpPr>
          <p:nvPr>
            <p:ph idx="1"/>
          </p:nvPr>
        </p:nvSpPr>
        <p:spPr>
          <a:xfrm>
            <a:off x="467544" y="1340768"/>
            <a:ext cx="8229600" cy="4525963"/>
          </a:xfrm>
        </p:spPr>
        <p:txBody>
          <a:bodyPr/>
          <a:lstStyle/>
          <a:p>
            <a:pPr marL="0" indent="0">
              <a:buNone/>
            </a:pPr>
            <a:r>
              <a:rPr lang="en-US" u="sng" dirty="0" smtClean="0"/>
              <a:t>Infrared Working Group Retrieval Code, SFIT</a:t>
            </a:r>
          </a:p>
          <a:p>
            <a:pPr marL="0" indent="0">
              <a:buNone/>
            </a:pPr>
            <a:endParaRPr lang="en-US" u="sng" dirty="0" smtClean="0"/>
          </a:p>
          <a:p>
            <a:pPr marL="0" indent="0">
              <a:buNone/>
            </a:pPr>
            <a:endParaRPr lang="en-US" u="sng" dirty="0" smtClean="0"/>
          </a:p>
          <a:p>
            <a:pPr marL="0" indent="0">
              <a:buNone/>
            </a:pPr>
            <a:r>
              <a:rPr lang="en-US" sz="2800" dirty="0" smtClean="0"/>
              <a:t>The core SFIT code consists of a set of modules written in Fortran to:</a:t>
            </a:r>
          </a:p>
          <a:p>
            <a:pPr>
              <a:buFont typeface="Courier New" panose="02070309020205020404" pitchFamily="49" charset="0"/>
              <a:buChar char="o"/>
            </a:pPr>
            <a:r>
              <a:rPr lang="en-US" sz="2800" dirty="0" smtClean="0"/>
              <a:t>Extract HITRAN spectral lines</a:t>
            </a:r>
          </a:p>
          <a:p>
            <a:pPr>
              <a:buFont typeface="Courier New" panose="02070309020205020404" pitchFamily="49" charset="0"/>
              <a:buChar char="o"/>
            </a:pPr>
            <a:r>
              <a:rPr lang="en-US" sz="2800" dirty="0" smtClean="0"/>
              <a:t>Format measurement data</a:t>
            </a:r>
          </a:p>
          <a:p>
            <a:pPr>
              <a:buFont typeface="Courier New" panose="02070309020205020404" pitchFamily="49" charset="0"/>
              <a:buChar char="o"/>
            </a:pPr>
            <a:r>
              <a:rPr lang="en-US" sz="2800" dirty="0" smtClean="0"/>
              <a:t>Run SFIT retrieval            </a:t>
            </a:r>
          </a:p>
          <a:p>
            <a:endParaRPr lang="ru-RU" dirty="0"/>
          </a:p>
        </p:txBody>
      </p:sp>
      <p:sp>
        <p:nvSpPr>
          <p:cNvPr id="4" name="Прямоугольник 3"/>
          <p:cNvSpPr/>
          <p:nvPr/>
        </p:nvSpPr>
        <p:spPr>
          <a:xfrm>
            <a:off x="611559" y="2204864"/>
            <a:ext cx="5144037" cy="523220"/>
          </a:xfrm>
          <a:prstGeom prst="rect">
            <a:avLst/>
          </a:prstGeom>
        </p:spPr>
        <p:txBody>
          <a:bodyPr wrap="none">
            <a:spAutoFit/>
          </a:bodyPr>
          <a:lstStyle/>
          <a:p>
            <a:r>
              <a:rPr lang="en-US" sz="2800" dirty="0" smtClean="0">
                <a:solidFill>
                  <a:schemeClr val="accent1">
                    <a:lumMod val="75000"/>
                  </a:schemeClr>
                </a:solidFill>
              </a:rPr>
              <a:t>https://wiki.ucar.edu/display/sfit4</a:t>
            </a:r>
            <a:endParaRPr lang="ru-RU" sz="2800" dirty="0">
              <a:solidFill>
                <a:schemeClr val="accent1">
                  <a:lumMod val="75000"/>
                </a:schemeClr>
              </a:solidFill>
            </a:endParaRPr>
          </a:p>
        </p:txBody>
      </p:sp>
    </p:spTree>
    <p:extLst>
      <p:ext uri="{BB962C8B-B14F-4D97-AF65-F5344CB8AC3E}">
        <p14:creationId xmlns:p14="http://schemas.microsoft.com/office/powerpoint/2010/main" val="2721691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descr="F:\2019\c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5234" y="1162543"/>
            <a:ext cx="4248472" cy="29865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ch4monthl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92" y="1268760"/>
            <a:ext cx="4420400" cy="3096344"/>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79316" y="3933056"/>
            <a:ext cx="8229600" cy="1143000"/>
          </a:xfrm>
        </p:spPr>
        <p:txBody>
          <a:bodyPr>
            <a:noAutofit/>
          </a:bodyPr>
          <a:lstStyle/>
          <a:p>
            <a:pPr algn="l"/>
            <a:r>
              <a:rPr lang="en-US" sz="1800" dirty="0" smtClean="0"/>
              <a:t>Monthly averaged </a:t>
            </a:r>
            <a:r>
              <a:rPr lang="ru-RU" sz="1800" dirty="0" smtClean="0"/>
              <a:t>СН4 </a:t>
            </a:r>
            <a:r>
              <a:rPr lang="en-US" sz="1800" dirty="0" smtClean="0"/>
              <a:t>and CO2</a:t>
            </a:r>
            <a:r>
              <a:rPr lang="ru-RU" sz="1800" dirty="0" smtClean="0"/>
              <a:t> </a:t>
            </a:r>
            <a:r>
              <a:rPr lang="en-US" sz="1800" dirty="0" smtClean="0"/>
              <a:t>atmospheric volume mixing ratios retrieved from FTS measured 950 spectra using different spectroscopic databases. </a:t>
            </a:r>
            <a:r>
              <a:rPr lang="en-US" sz="1800" dirty="0" err="1" smtClean="0"/>
              <a:t>Kourovka</a:t>
            </a:r>
            <a:r>
              <a:rPr lang="en-US" sz="1800" dirty="0" smtClean="0"/>
              <a:t>, 2015</a:t>
            </a:r>
            <a:endParaRPr lang="ru-RU" sz="1800" dirty="0"/>
          </a:p>
        </p:txBody>
      </p:sp>
      <p:sp>
        <p:nvSpPr>
          <p:cNvPr id="6" name="Rectangle 2"/>
          <p:cNvSpPr txBox="1">
            <a:spLocks noChangeArrowheads="1"/>
          </p:cNvSpPr>
          <p:nvPr/>
        </p:nvSpPr>
        <p:spPr>
          <a:xfrm>
            <a:off x="343990" y="4971844"/>
            <a:ext cx="8351837" cy="1920875"/>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300" dirty="0" smtClean="0">
                <a:latin typeface="Arial" charset="0"/>
                <a:ea typeface="宋体" pitchFamily="2" charset="-122"/>
              </a:rPr>
              <a:t>Retrievals of the atmospheric content of greenhouse gases from high resolution absorption spectra of solar radiation with use of different spectroscopic line parameters</a:t>
            </a:r>
            <a:r>
              <a:rPr lang="ru-RU" altLang="zh-CN" sz="2300" dirty="0" smtClean="0">
                <a:latin typeface="Arial" charset="0"/>
              </a:rPr>
              <a:t> </a:t>
            </a:r>
            <a:endParaRPr lang="en-US" altLang="zh-CN" sz="2300" dirty="0" smtClean="0">
              <a:latin typeface="Arial" charset="0"/>
            </a:endParaRPr>
          </a:p>
          <a:p>
            <a:pPr algn="l"/>
            <a:r>
              <a:rPr lang="ru-RU" altLang="ru-RU" sz="2800" dirty="0" smtClean="0">
                <a:solidFill>
                  <a:schemeClr val="hlink"/>
                </a:solidFill>
                <a:latin typeface="Arial" charset="0"/>
              </a:rPr>
              <a:t/>
            </a:r>
            <a:br>
              <a:rPr lang="ru-RU" altLang="ru-RU" sz="2800" dirty="0" smtClean="0">
                <a:solidFill>
                  <a:schemeClr val="hlink"/>
                </a:solidFill>
                <a:latin typeface="Arial" charset="0"/>
              </a:rPr>
            </a:br>
            <a:r>
              <a:rPr lang="en-US" altLang="zh-CN" sz="2200" dirty="0" smtClean="0">
                <a:solidFill>
                  <a:schemeClr val="bg1">
                    <a:lumMod val="75000"/>
                  </a:schemeClr>
                </a:solidFill>
                <a:latin typeface="Arial" charset="0"/>
                <a:ea typeface="宋体" pitchFamily="2" charset="-122"/>
              </a:rPr>
              <a:t/>
            </a:r>
            <a:br>
              <a:rPr lang="en-US" altLang="zh-CN" sz="2200" dirty="0" smtClean="0">
                <a:solidFill>
                  <a:schemeClr val="bg1">
                    <a:lumMod val="75000"/>
                  </a:schemeClr>
                </a:solidFill>
                <a:latin typeface="Arial" charset="0"/>
                <a:ea typeface="宋体" pitchFamily="2" charset="-122"/>
              </a:rPr>
            </a:br>
            <a:r>
              <a:rPr lang="en-US" altLang="zh-CN" sz="2200" dirty="0" smtClean="0">
                <a:latin typeface="Arial" charset="0"/>
                <a:ea typeface="宋体" pitchFamily="2" charset="-122"/>
              </a:rPr>
              <a:t/>
            </a:r>
            <a:br>
              <a:rPr lang="en-US" altLang="zh-CN" sz="2200" dirty="0" smtClean="0">
                <a:latin typeface="Arial" charset="0"/>
                <a:ea typeface="宋体" pitchFamily="2" charset="-122"/>
              </a:rPr>
            </a:br>
            <a:endParaRPr lang="ru-RU" altLang="ru-RU" sz="2200" dirty="0">
              <a:latin typeface="Arial" charset="0"/>
            </a:endParaRPr>
          </a:p>
        </p:txBody>
      </p:sp>
      <p:sp>
        <p:nvSpPr>
          <p:cNvPr id="9" name="Заголовок 1"/>
          <p:cNvSpPr txBox="1">
            <a:spLocks/>
          </p:cNvSpPr>
          <p:nvPr/>
        </p:nvSpPr>
        <p:spPr>
          <a:xfrm>
            <a:off x="467544" y="12576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Results of the retrieval</a:t>
            </a:r>
            <a:endParaRPr lang="ru-RU" sz="3600" b="1" dirty="0"/>
          </a:p>
        </p:txBody>
      </p:sp>
      <p:sp>
        <p:nvSpPr>
          <p:cNvPr id="5" name="TextBox 4"/>
          <p:cNvSpPr txBox="1"/>
          <p:nvPr/>
        </p:nvSpPr>
        <p:spPr>
          <a:xfrm>
            <a:off x="107504" y="6093296"/>
            <a:ext cx="8980538" cy="646331"/>
          </a:xfrm>
          <a:prstGeom prst="rect">
            <a:avLst/>
          </a:prstGeom>
          <a:noFill/>
        </p:spPr>
        <p:txBody>
          <a:bodyPr wrap="square" rtlCol="0">
            <a:spAutoFit/>
          </a:bodyPr>
          <a:lstStyle/>
          <a:p>
            <a:pPr algn="r"/>
            <a:r>
              <a:rPr lang="en-US" altLang="zh-CN" u="sng" dirty="0">
                <a:solidFill>
                  <a:schemeClr val="bg1">
                    <a:lumMod val="75000"/>
                  </a:schemeClr>
                </a:solidFill>
                <a:latin typeface="Arial" charset="0"/>
                <a:ea typeface="宋体" pitchFamily="2" charset="-122"/>
              </a:rPr>
              <a:t>Tatyana Yu. </a:t>
            </a:r>
            <a:r>
              <a:rPr lang="en-US" altLang="zh-CN" u="sng" dirty="0" err="1">
                <a:solidFill>
                  <a:schemeClr val="bg1">
                    <a:lumMod val="75000"/>
                  </a:schemeClr>
                </a:solidFill>
                <a:latin typeface="Arial" charset="0"/>
                <a:ea typeface="宋体" pitchFamily="2" charset="-122"/>
              </a:rPr>
              <a:t>Chesnokova</a:t>
            </a:r>
            <a:r>
              <a:rPr lang="en-US" altLang="zh-CN" dirty="0">
                <a:solidFill>
                  <a:schemeClr val="bg1">
                    <a:lumMod val="75000"/>
                  </a:schemeClr>
                </a:solidFill>
                <a:latin typeface="Arial" charset="0"/>
                <a:ea typeface="宋体" pitchFamily="2" charset="-122"/>
              </a:rPr>
              <a:t>, Alexey V. </a:t>
            </a:r>
            <a:r>
              <a:rPr lang="en-US" altLang="zh-CN" dirty="0" err="1">
                <a:solidFill>
                  <a:schemeClr val="bg1">
                    <a:lumMod val="75000"/>
                  </a:schemeClr>
                </a:solidFill>
                <a:latin typeface="Arial" charset="0"/>
                <a:ea typeface="宋体" pitchFamily="2" charset="-122"/>
              </a:rPr>
              <a:t>Chentsov</a:t>
            </a:r>
            <a:r>
              <a:rPr lang="en-US" altLang="zh-CN" dirty="0">
                <a:solidFill>
                  <a:schemeClr val="bg1">
                    <a:lumMod val="75000"/>
                  </a:schemeClr>
                </a:solidFill>
                <a:latin typeface="Arial" charset="0"/>
                <a:ea typeface="宋体" pitchFamily="2" charset="-122"/>
              </a:rPr>
              <a:t>, Nikita V. </a:t>
            </a:r>
            <a:r>
              <a:rPr lang="en-US" altLang="zh-CN" dirty="0" err="1">
                <a:solidFill>
                  <a:schemeClr val="bg1">
                    <a:lumMod val="75000"/>
                  </a:schemeClr>
                </a:solidFill>
                <a:latin typeface="Arial" charset="0"/>
                <a:ea typeface="宋体" pitchFamily="2" charset="-122"/>
              </a:rPr>
              <a:t>Rokotyan</a:t>
            </a:r>
            <a:r>
              <a:rPr lang="en-US" altLang="zh-CN" dirty="0">
                <a:solidFill>
                  <a:schemeClr val="bg1">
                    <a:lumMod val="75000"/>
                  </a:schemeClr>
                </a:solidFill>
                <a:latin typeface="Arial" charset="0"/>
                <a:ea typeface="宋体" pitchFamily="2" charset="-122"/>
              </a:rPr>
              <a:t>, </a:t>
            </a:r>
            <a:r>
              <a:rPr lang="en-US" altLang="zh-CN" dirty="0" err="1">
                <a:solidFill>
                  <a:schemeClr val="bg1">
                    <a:lumMod val="75000"/>
                  </a:schemeClr>
                </a:solidFill>
                <a:latin typeface="Arial" charset="0"/>
                <a:ea typeface="宋体" pitchFamily="2" charset="-122"/>
              </a:rPr>
              <a:t>Vyacheslav</a:t>
            </a:r>
            <a:r>
              <a:rPr lang="en-US" altLang="zh-CN" dirty="0">
                <a:solidFill>
                  <a:schemeClr val="bg1">
                    <a:lumMod val="75000"/>
                  </a:schemeClr>
                </a:solidFill>
                <a:latin typeface="Arial" charset="0"/>
                <a:ea typeface="宋体" pitchFamily="2" charset="-122"/>
              </a:rPr>
              <a:t> I. </a:t>
            </a:r>
            <a:r>
              <a:rPr lang="en-US" altLang="zh-CN" dirty="0" err="1">
                <a:solidFill>
                  <a:schemeClr val="bg1">
                    <a:lumMod val="75000"/>
                  </a:schemeClr>
                </a:solidFill>
                <a:latin typeface="Arial" charset="0"/>
                <a:ea typeface="宋体" pitchFamily="2" charset="-122"/>
              </a:rPr>
              <a:t>Zakharov</a:t>
            </a:r>
            <a:r>
              <a:rPr lang="en-US" altLang="zh-CN" dirty="0">
                <a:solidFill>
                  <a:schemeClr val="bg1">
                    <a:lumMod val="75000"/>
                  </a:schemeClr>
                </a:solidFill>
                <a:latin typeface="Arial" charset="0"/>
                <a:ea typeface="宋体" pitchFamily="2" charset="-122"/>
              </a:rPr>
              <a:t>, Konstantin M. </a:t>
            </a:r>
            <a:r>
              <a:rPr lang="en-US" altLang="zh-CN" dirty="0" err="1">
                <a:solidFill>
                  <a:schemeClr val="bg1">
                    <a:lumMod val="75000"/>
                  </a:schemeClr>
                </a:solidFill>
                <a:latin typeface="Arial" charset="0"/>
                <a:ea typeface="宋体" pitchFamily="2" charset="-122"/>
              </a:rPr>
              <a:t>Firsov</a:t>
            </a:r>
            <a:endParaRPr lang="ru-RU" dirty="0"/>
          </a:p>
        </p:txBody>
      </p:sp>
    </p:spTree>
    <p:extLst>
      <p:ext uri="{BB962C8B-B14F-4D97-AF65-F5344CB8AC3E}">
        <p14:creationId xmlns:p14="http://schemas.microsoft.com/office/powerpoint/2010/main" val="205513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Conclusion</a:t>
            </a:r>
            <a:endParaRPr lang="ru-RU" b="1" dirty="0"/>
          </a:p>
        </p:txBody>
      </p:sp>
      <p:sp>
        <p:nvSpPr>
          <p:cNvPr id="3" name="Объект 2"/>
          <p:cNvSpPr>
            <a:spLocks noGrp="1"/>
          </p:cNvSpPr>
          <p:nvPr>
            <p:ph idx="1"/>
          </p:nvPr>
        </p:nvSpPr>
        <p:spPr>
          <a:xfrm>
            <a:off x="467544" y="1484784"/>
            <a:ext cx="8229600" cy="4525963"/>
          </a:xfrm>
        </p:spPr>
        <p:txBody>
          <a:bodyPr>
            <a:normAutofit fontScale="92500" lnSpcReduction="10000"/>
          </a:bodyPr>
          <a:lstStyle/>
          <a:p>
            <a:pPr marL="0" indent="0">
              <a:buNone/>
            </a:pPr>
            <a:r>
              <a:rPr lang="en-US" dirty="0" smtClean="0"/>
              <a:t>The requirements for the retrieval accuracy are very strict. The uncertainties in line-by-line parameters in spectroscopic databases lead to discrepancy in retrieval results comparable with </a:t>
            </a:r>
            <a:r>
              <a:rPr lang="en-US" dirty="0" smtClean="0">
                <a:solidFill>
                  <a:srgbClr val="FF0000"/>
                </a:solidFill>
              </a:rPr>
              <a:t>annual trends</a:t>
            </a:r>
            <a:r>
              <a:rPr lang="en-US" dirty="0" smtClean="0"/>
              <a:t> of gas concentration growth. </a:t>
            </a:r>
          </a:p>
          <a:p>
            <a:pPr marL="0" indent="0">
              <a:buNone/>
            </a:pPr>
            <a:r>
              <a:rPr lang="en-US" dirty="0" smtClean="0"/>
              <a:t>Attributing and quantifying of the uncertainties in the retrieval process is necessary. It allows to understand the measure of the accuracy in the real gas profile estimation.</a:t>
            </a:r>
          </a:p>
          <a:p>
            <a:pPr marL="0" indent="0">
              <a:buNone/>
            </a:pPr>
            <a:r>
              <a:rPr lang="en-US" dirty="0" smtClean="0"/>
              <a:t>The full error estimation is in progress. </a:t>
            </a:r>
            <a:endParaRPr lang="ru-RU" dirty="0"/>
          </a:p>
        </p:txBody>
      </p:sp>
    </p:spTree>
    <p:extLst>
      <p:ext uri="{BB962C8B-B14F-4D97-AF65-F5344CB8AC3E}">
        <p14:creationId xmlns:p14="http://schemas.microsoft.com/office/powerpoint/2010/main" val="3137028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Content</a:t>
            </a:r>
            <a:endParaRPr lang="ru-RU" b="1" dirty="0"/>
          </a:p>
        </p:txBody>
      </p:sp>
      <p:sp>
        <p:nvSpPr>
          <p:cNvPr id="3" name="Объект 2"/>
          <p:cNvSpPr>
            <a:spLocks noGrp="1"/>
          </p:cNvSpPr>
          <p:nvPr>
            <p:ph idx="1"/>
          </p:nvPr>
        </p:nvSpPr>
        <p:spPr/>
        <p:txBody>
          <a:bodyPr/>
          <a:lstStyle/>
          <a:p>
            <a:r>
              <a:rPr lang="en-US" dirty="0" smtClean="0"/>
              <a:t>Relevance</a:t>
            </a:r>
          </a:p>
          <a:p>
            <a:r>
              <a:rPr lang="en-US" dirty="0" smtClean="0"/>
              <a:t>Objectives</a:t>
            </a:r>
            <a:endParaRPr lang="en-US" dirty="0"/>
          </a:p>
          <a:p>
            <a:r>
              <a:rPr lang="en-US" dirty="0" smtClean="0"/>
              <a:t>Remote sensing measurements</a:t>
            </a:r>
          </a:p>
          <a:p>
            <a:r>
              <a:rPr lang="en-US" dirty="0" smtClean="0"/>
              <a:t>Retrieval</a:t>
            </a:r>
          </a:p>
          <a:p>
            <a:r>
              <a:rPr lang="en-US" dirty="0" smtClean="0"/>
              <a:t>SFIT4</a:t>
            </a:r>
          </a:p>
          <a:p>
            <a:r>
              <a:rPr lang="en-US" dirty="0" smtClean="0"/>
              <a:t>Results</a:t>
            </a:r>
          </a:p>
          <a:p>
            <a:r>
              <a:rPr lang="en-US" dirty="0" smtClean="0"/>
              <a:t>Conclusion</a:t>
            </a:r>
          </a:p>
          <a:p>
            <a:endParaRPr lang="en-US" dirty="0" smtClean="0"/>
          </a:p>
          <a:p>
            <a:endParaRPr lang="en-US" dirty="0" smtClean="0"/>
          </a:p>
          <a:p>
            <a:endParaRPr lang="en-US" dirty="0" smtClean="0"/>
          </a:p>
          <a:p>
            <a:endParaRPr lang="ru-RU" dirty="0"/>
          </a:p>
        </p:txBody>
      </p:sp>
    </p:spTree>
    <p:extLst>
      <p:ext uri="{BB962C8B-B14F-4D97-AF65-F5344CB8AC3E}">
        <p14:creationId xmlns:p14="http://schemas.microsoft.com/office/powerpoint/2010/main" val="1954089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Abstract</a:t>
            </a:r>
            <a:endParaRPr lang="ru-RU" b="1" dirty="0"/>
          </a:p>
        </p:txBody>
      </p:sp>
      <p:sp>
        <p:nvSpPr>
          <p:cNvPr id="3" name="Объект 2"/>
          <p:cNvSpPr>
            <a:spLocks noGrp="1"/>
          </p:cNvSpPr>
          <p:nvPr>
            <p:ph idx="1"/>
          </p:nvPr>
        </p:nvSpPr>
        <p:spPr>
          <a:xfrm>
            <a:off x="590872" y="1412776"/>
            <a:ext cx="8229600" cy="4525963"/>
          </a:xfrm>
        </p:spPr>
        <p:txBody>
          <a:bodyPr>
            <a:normAutofit lnSpcReduction="10000"/>
          </a:bodyPr>
          <a:lstStyle/>
          <a:p>
            <a:pPr marL="0" indent="0">
              <a:buNone/>
            </a:pPr>
            <a:r>
              <a:rPr lang="en-US" dirty="0"/>
              <a:t>The remote sensing measurements of greenhouse </a:t>
            </a:r>
            <a:r>
              <a:rPr lang="en-US" dirty="0" smtClean="0"/>
              <a:t>gases </a:t>
            </a:r>
            <a:r>
              <a:rPr lang="en-US" dirty="0"/>
              <a:t>concentrations in atmosphere provide information about the concentration changes and their results may be used for modelling of greenhouse gases sources and sinks. In this study the approach to the gas concentration retrieval from the measured solar spectrum using SFIT4 software is considered.  The results of the retrieval with different spectroscopic parameters are compared.  </a:t>
            </a:r>
            <a:endParaRPr lang="ru-RU" dirty="0"/>
          </a:p>
          <a:p>
            <a:pPr marL="0" indent="0">
              <a:buNone/>
            </a:pPr>
            <a:endParaRPr lang="ru-RU" dirty="0"/>
          </a:p>
        </p:txBody>
      </p:sp>
    </p:spTree>
    <p:extLst>
      <p:ext uri="{BB962C8B-B14F-4D97-AF65-F5344CB8AC3E}">
        <p14:creationId xmlns:p14="http://schemas.microsoft.com/office/powerpoint/2010/main" val="2276873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611560" y="6091630"/>
            <a:ext cx="83596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algn="r" eaLnBrk="1" hangingPunct="1">
              <a:spcBef>
                <a:spcPct val="0"/>
              </a:spcBef>
              <a:buClrTx/>
              <a:buSzTx/>
              <a:buFontTx/>
              <a:buNone/>
            </a:pPr>
            <a:r>
              <a:rPr lang="en-US" altLang="ru-RU" sz="1400" b="1" dirty="0" err="1">
                <a:solidFill>
                  <a:schemeClr val="tx1">
                    <a:lumMod val="50000"/>
                    <a:lumOff val="50000"/>
                  </a:schemeClr>
                </a:solidFill>
                <a:latin typeface="Times New Roman" pitchFamily="18" charset="0"/>
              </a:rPr>
              <a:t>Buchwitz</a:t>
            </a:r>
            <a:r>
              <a:rPr lang="en-US" altLang="ru-RU" sz="1400" b="1" dirty="0">
                <a:solidFill>
                  <a:schemeClr val="tx1">
                    <a:lumMod val="50000"/>
                    <a:lumOff val="50000"/>
                  </a:schemeClr>
                </a:solidFill>
                <a:latin typeface="Times New Roman" pitchFamily="18" charset="0"/>
              </a:rPr>
              <a:t>, M., F. </a:t>
            </a:r>
            <a:r>
              <a:rPr lang="en-US" altLang="ru-RU" sz="1400" b="1" dirty="0" err="1">
                <a:solidFill>
                  <a:schemeClr val="tx1">
                    <a:lumMod val="50000"/>
                    <a:lumOff val="50000"/>
                  </a:schemeClr>
                </a:solidFill>
                <a:latin typeface="Times New Roman" pitchFamily="18" charset="0"/>
              </a:rPr>
              <a:t>Chevallier</a:t>
            </a:r>
            <a:r>
              <a:rPr lang="en-US" altLang="ru-RU" sz="1400" b="1" dirty="0">
                <a:solidFill>
                  <a:schemeClr val="tx1">
                    <a:lumMod val="50000"/>
                    <a:lumOff val="50000"/>
                  </a:schemeClr>
                </a:solidFill>
                <a:latin typeface="Times New Roman" pitchFamily="18" charset="0"/>
              </a:rPr>
              <a:t>, P. Bergamaschi,  et al.. User Requirements Document for the GHG-CCI project of ESA’s Climate Change Initiative, </a:t>
            </a:r>
            <a:r>
              <a:rPr lang="en-US" altLang="ru-RU" sz="1400" b="1" dirty="0" smtClean="0">
                <a:solidFill>
                  <a:schemeClr val="tx1">
                    <a:lumMod val="50000"/>
                    <a:lumOff val="50000"/>
                  </a:schemeClr>
                </a:solidFill>
                <a:latin typeface="Times New Roman" pitchFamily="18" charset="0"/>
              </a:rPr>
              <a:t>2020.</a:t>
            </a:r>
            <a:endParaRPr lang="en-US" altLang="ru-RU" sz="1400" b="1" dirty="0">
              <a:solidFill>
                <a:schemeClr val="tx1">
                  <a:lumMod val="50000"/>
                  <a:lumOff val="50000"/>
                </a:schemeClr>
              </a:solidFill>
              <a:latin typeface="Times New Roman" pitchFamily="18"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149" t="3809" r="13709" b="20440"/>
          <a:stretch/>
        </p:blipFill>
        <p:spPr bwMode="auto">
          <a:xfrm>
            <a:off x="2987824" y="1183638"/>
            <a:ext cx="5616624" cy="3851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010791" y="5157192"/>
            <a:ext cx="5256584" cy="646331"/>
          </a:xfrm>
          <a:prstGeom prst="rect">
            <a:avLst/>
          </a:prstGeom>
          <a:noFill/>
        </p:spPr>
        <p:txBody>
          <a:bodyPr wrap="square" rtlCol="0">
            <a:spAutoFit/>
          </a:bodyPr>
          <a:lstStyle/>
          <a:p>
            <a:r>
              <a:rPr lang="en-US" dirty="0" smtClean="0"/>
              <a:t>The requirements for the accuracy of greenhouse gases determination </a:t>
            </a:r>
            <a:endParaRPr lang="ru-RU" dirty="0"/>
          </a:p>
        </p:txBody>
      </p:sp>
      <p:sp>
        <p:nvSpPr>
          <p:cNvPr id="2" name="TextBox 1"/>
          <p:cNvSpPr txBox="1"/>
          <p:nvPr/>
        </p:nvSpPr>
        <p:spPr>
          <a:xfrm>
            <a:off x="2987824" y="-27384"/>
            <a:ext cx="2342436" cy="707886"/>
          </a:xfrm>
          <a:prstGeom prst="rect">
            <a:avLst/>
          </a:prstGeom>
          <a:noFill/>
        </p:spPr>
        <p:txBody>
          <a:bodyPr wrap="none" rtlCol="0">
            <a:spAutoFit/>
          </a:bodyPr>
          <a:lstStyle/>
          <a:p>
            <a:r>
              <a:rPr lang="en-US" sz="4000" b="1" dirty="0" smtClean="0"/>
              <a:t>Relevance</a:t>
            </a:r>
            <a:endParaRPr lang="ru-RU" sz="4000" b="1" dirty="0"/>
          </a:p>
        </p:txBody>
      </p:sp>
      <p:sp>
        <p:nvSpPr>
          <p:cNvPr id="3" name="TextBox 2"/>
          <p:cNvSpPr txBox="1"/>
          <p:nvPr/>
        </p:nvSpPr>
        <p:spPr>
          <a:xfrm>
            <a:off x="359532" y="1183638"/>
            <a:ext cx="2204065" cy="461665"/>
          </a:xfrm>
          <a:prstGeom prst="rect">
            <a:avLst/>
          </a:prstGeom>
          <a:noFill/>
        </p:spPr>
        <p:txBody>
          <a:bodyPr wrap="none" rtlCol="0">
            <a:spAutoFit/>
          </a:bodyPr>
          <a:lstStyle/>
          <a:p>
            <a:r>
              <a:rPr lang="en-US" sz="2400" b="1" dirty="0" smtClean="0"/>
              <a:t>Climate change </a:t>
            </a:r>
            <a:endParaRPr lang="ru-RU" sz="2400" b="1" dirty="0"/>
          </a:p>
        </p:txBody>
      </p:sp>
      <p:cxnSp>
        <p:nvCxnSpPr>
          <p:cNvPr id="8" name="Прямая со стрелкой 7"/>
          <p:cNvCxnSpPr/>
          <p:nvPr/>
        </p:nvCxnSpPr>
        <p:spPr>
          <a:xfrm rot="10800000">
            <a:off x="1434880" y="1615686"/>
            <a:ext cx="0" cy="26770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15516" y="1903718"/>
            <a:ext cx="2496389" cy="461665"/>
          </a:xfrm>
          <a:prstGeom prst="rect">
            <a:avLst/>
          </a:prstGeom>
          <a:noFill/>
        </p:spPr>
        <p:txBody>
          <a:bodyPr wrap="none" rtlCol="0">
            <a:spAutoFit/>
          </a:bodyPr>
          <a:lstStyle/>
          <a:p>
            <a:pPr algn="ctr"/>
            <a:r>
              <a:rPr lang="en-US" sz="2400" dirty="0" smtClean="0"/>
              <a:t>Greenhouse effect</a:t>
            </a:r>
            <a:endParaRPr lang="ru-RU" sz="2400" dirty="0"/>
          </a:p>
        </p:txBody>
      </p:sp>
      <p:sp>
        <p:nvSpPr>
          <p:cNvPr id="10" name="TextBox 9"/>
          <p:cNvSpPr txBox="1"/>
          <p:nvPr/>
        </p:nvSpPr>
        <p:spPr>
          <a:xfrm>
            <a:off x="215516" y="2623798"/>
            <a:ext cx="2520280" cy="1200329"/>
          </a:xfrm>
          <a:prstGeom prst="rect">
            <a:avLst/>
          </a:prstGeom>
          <a:noFill/>
        </p:spPr>
        <p:txBody>
          <a:bodyPr wrap="square" rtlCol="0">
            <a:spAutoFit/>
          </a:bodyPr>
          <a:lstStyle/>
          <a:p>
            <a:pPr algn="ctr"/>
            <a:r>
              <a:rPr lang="en-US" sz="2400" dirty="0" smtClean="0"/>
              <a:t>Greenhouse gases concentrations increasing</a:t>
            </a:r>
            <a:endParaRPr lang="ru-RU" sz="2400" dirty="0"/>
          </a:p>
        </p:txBody>
      </p:sp>
      <p:sp>
        <p:nvSpPr>
          <p:cNvPr id="11" name="TextBox 10"/>
          <p:cNvSpPr txBox="1"/>
          <p:nvPr/>
        </p:nvSpPr>
        <p:spPr>
          <a:xfrm>
            <a:off x="179512" y="4100879"/>
            <a:ext cx="2664296" cy="1569660"/>
          </a:xfrm>
          <a:prstGeom prst="rect">
            <a:avLst/>
          </a:prstGeom>
          <a:noFill/>
        </p:spPr>
        <p:txBody>
          <a:bodyPr wrap="square" rtlCol="0">
            <a:spAutoFit/>
          </a:bodyPr>
          <a:lstStyle/>
          <a:p>
            <a:pPr algn="ctr"/>
            <a:r>
              <a:rPr lang="en-US" sz="2400" dirty="0" smtClean="0"/>
              <a:t>Greenhouse gases monitoring</a:t>
            </a:r>
          </a:p>
          <a:p>
            <a:pPr algn="ctr"/>
            <a:r>
              <a:rPr lang="en-US" sz="2400" dirty="0" smtClean="0"/>
              <a:t>modelling</a:t>
            </a:r>
          </a:p>
          <a:p>
            <a:pPr algn="ctr"/>
            <a:r>
              <a:rPr lang="en-US" sz="2400" dirty="0">
                <a:solidFill>
                  <a:srgbClr val="FF0000"/>
                </a:solidFill>
              </a:rPr>
              <a:t>s</a:t>
            </a:r>
            <a:r>
              <a:rPr lang="en-US" sz="2400" dirty="0" smtClean="0">
                <a:solidFill>
                  <a:srgbClr val="FF0000"/>
                </a:solidFill>
              </a:rPr>
              <a:t>trict requirements!</a:t>
            </a:r>
            <a:endParaRPr lang="ru-RU" sz="2400" dirty="0">
              <a:solidFill>
                <a:srgbClr val="FF0000"/>
              </a:solidFill>
            </a:endParaRPr>
          </a:p>
        </p:txBody>
      </p:sp>
      <p:cxnSp>
        <p:nvCxnSpPr>
          <p:cNvPr id="13" name="Прямая со стрелкой 12"/>
          <p:cNvCxnSpPr/>
          <p:nvPr/>
        </p:nvCxnSpPr>
        <p:spPr>
          <a:xfrm rot="10800000">
            <a:off x="1439653" y="2335766"/>
            <a:ext cx="0" cy="26770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rot="10800000">
            <a:off x="1511660" y="3847934"/>
            <a:ext cx="0" cy="26770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585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25760"/>
            <a:ext cx="8229600" cy="1143000"/>
          </a:xfrm>
        </p:spPr>
        <p:txBody>
          <a:bodyPr/>
          <a:lstStyle/>
          <a:p>
            <a:r>
              <a:rPr lang="en-US" b="1" dirty="0" smtClean="0"/>
              <a:t>Objectives</a:t>
            </a:r>
            <a:endParaRPr lang="ru-RU" b="1" dirty="0"/>
          </a:p>
        </p:txBody>
      </p:sp>
      <p:sp>
        <p:nvSpPr>
          <p:cNvPr id="3" name="Объект 2"/>
          <p:cNvSpPr>
            <a:spLocks noGrp="1"/>
          </p:cNvSpPr>
          <p:nvPr>
            <p:ph idx="1"/>
          </p:nvPr>
        </p:nvSpPr>
        <p:spPr>
          <a:xfrm>
            <a:off x="755576" y="1495325"/>
            <a:ext cx="8229600" cy="4525963"/>
          </a:xfrm>
        </p:spPr>
        <p:txBody>
          <a:bodyPr>
            <a:normAutofit/>
          </a:bodyPr>
          <a:lstStyle/>
          <a:p>
            <a:r>
              <a:rPr lang="en-US" sz="3600" u="sng" dirty="0" smtClean="0"/>
              <a:t>Greenhouse gases concentrations </a:t>
            </a:r>
            <a:r>
              <a:rPr lang="en-US" sz="3600" u="sng" dirty="0" smtClean="0">
                <a:solidFill>
                  <a:srgbClr val="FF0000"/>
                </a:solidFill>
              </a:rPr>
              <a:t>retrieval</a:t>
            </a:r>
          </a:p>
          <a:p>
            <a:endParaRPr lang="en-US" sz="3600" u="sng" dirty="0" smtClean="0">
              <a:solidFill>
                <a:srgbClr val="FF0000"/>
              </a:solidFill>
            </a:endParaRPr>
          </a:p>
          <a:p>
            <a:r>
              <a:rPr lang="en-US" sz="3600" u="sng" dirty="0" smtClean="0"/>
              <a:t>Software upgrading for monitoring </a:t>
            </a:r>
            <a:r>
              <a:rPr lang="en-US" sz="3600" u="sng" dirty="0" smtClean="0">
                <a:solidFill>
                  <a:srgbClr val="FF0000"/>
                </a:solidFill>
              </a:rPr>
              <a:t>accuracy increasing</a:t>
            </a:r>
          </a:p>
          <a:p>
            <a:endParaRPr lang="en-US" sz="3600" u="sng" dirty="0" smtClean="0"/>
          </a:p>
          <a:p>
            <a:r>
              <a:rPr lang="en-US" sz="3600" u="sng" dirty="0"/>
              <a:t> </a:t>
            </a:r>
            <a:r>
              <a:rPr lang="en-US" sz="3600" u="sng" dirty="0" smtClean="0">
                <a:solidFill>
                  <a:srgbClr val="FF0000"/>
                </a:solidFill>
              </a:rPr>
              <a:t>Error</a:t>
            </a:r>
            <a:r>
              <a:rPr lang="en-US" sz="3600" u="sng" dirty="0" smtClean="0"/>
              <a:t> estimation</a:t>
            </a:r>
          </a:p>
          <a:p>
            <a:endParaRPr lang="ru-RU" sz="3600" u="sng" dirty="0"/>
          </a:p>
        </p:txBody>
      </p:sp>
    </p:spTree>
    <p:extLst>
      <p:ext uri="{BB962C8B-B14F-4D97-AF65-F5344CB8AC3E}">
        <p14:creationId xmlns:p14="http://schemas.microsoft.com/office/powerpoint/2010/main" val="2947881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761" y="9439"/>
            <a:ext cx="8229600" cy="1143000"/>
          </a:xfrm>
        </p:spPr>
        <p:txBody>
          <a:bodyPr/>
          <a:lstStyle/>
          <a:p>
            <a:r>
              <a:rPr lang="en-US" b="1" dirty="0" smtClean="0"/>
              <a:t>Remote sensing measurements</a:t>
            </a:r>
            <a:endParaRPr lang="ru-RU" b="1"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23" t="2784" r="49425" b="7546"/>
          <a:stretch/>
        </p:blipFill>
        <p:spPr bwMode="auto">
          <a:xfrm>
            <a:off x="392492" y="2060848"/>
            <a:ext cx="2739348" cy="3270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464" t="31361" r="25000" b="28827"/>
          <a:stretch/>
        </p:blipFill>
        <p:spPr bwMode="auto">
          <a:xfrm>
            <a:off x="3391851" y="2542854"/>
            <a:ext cx="5414948" cy="2551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131840" y="2204864"/>
            <a:ext cx="5837560" cy="400110"/>
          </a:xfrm>
          <a:prstGeom prst="rect">
            <a:avLst/>
          </a:prstGeom>
          <a:noFill/>
        </p:spPr>
        <p:txBody>
          <a:bodyPr wrap="none" rtlCol="0">
            <a:spAutoFit/>
          </a:bodyPr>
          <a:lstStyle/>
          <a:p>
            <a:r>
              <a:rPr lang="en-US" sz="2000" b="1" u="sng" dirty="0"/>
              <a:t>Measured atmospheric </a:t>
            </a:r>
            <a:r>
              <a:rPr lang="en-US" sz="2000" b="1" u="sng" dirty="0" smtClean="0"/>
              <a:t>spectrum at </a:t>
            </a:r>
            <a:r>
              <a:rPr lang="en-US" sz="2000" b="1" u="sng" dirty="0" err="1" smtClean="0"/>
              <a:t>Kourovka</a:t>
            </a:r>
            <a:r>
              <a:rPr lang="en-US" sz="2000" b="1" u="sng" dirty="0" smtClean="0"/>
              <a:t> station</a:t>
            </a:r>
            <a:endParaRPr lang="ru-RU" sz="2000" b="1" u="sng" dirty="0"/>
          </a:p>
        </p:txBody>
      </p:sp>
      <p:sp>
        <p:nvSpPr>
          <p:cNvPr id="7" name="TextBox 6"/>
          <p:cNvSpPr txBox="1"/>
          <p:nvPr/>
        </p:nvSpPr>
        <p:spPr>
          <a:xfrm>
            <a:off x="4855120" y="5043954"/>
            <a:ext cx="1949316" cy="369332"/>
          </a:xfrm>
          <a:prstGeom prst="rect">
            <a:avLst/>
          </a:prstGeom>
          <a:noFill/>
        </p:spPr>
        <p:txBody>
          <a:bodyPr wrap="none" rtlCol="0">
            <a:spAutoFit/>
          </a:bodyPr>
          <a:lstStyle/>
          <a:p>
            <a:r>
              <a:rPr lang="en-US" dirty="0" smtClean="0"/>
              <a:t>Wavenumber, </a:t>
            </a:r>
            <a:r>
              <a:rPr lang="en-US" dirty="0"/>
              <a:t>cm</a:t>
            </a:r>
            <a:r>
              <a:rPr lang="ru-RU" baseline="30000" dirty="0"/>
              <a:t>-1</a:t>
            </a:r>
            <a:endParaRPr lang="ru-RU" dirty="0"/>
          </a:p>
        </p:txBody>
      </p:sp>
      <p:sp>
        <p:nvSpPr>
          <p:cNvPr id="8" name="TextBox 7"/>
          <p:cNvSpPr txBox="1"/>
          <p:nvPr/>
        </p:nvSpPr>
        <p:spPr>
          <a:xfrm>
            <a:off x="2980896" y="2706724"/>
            <a:ext cx="461665" cy="2223301"/>
          </a:xfrm>
          <a:prstGeom prst="rect">
            <a:avLst/>
          </a:prstGeom>
          <a:noFill/>
        </p:spPr>
        <p:txBody>
          <a:bodyPr vert="vert270" wrap="none" rtlCol="0">
            <a:spAutoFit/>
          </a:bodyPr>
          <a:lstStyle/>
          <a:p>
            <a:r>
              <a:rPr lang="en-US" dirty="0" smtClean="0"/>
              <a:t>Atmospheric spectrum</a:t>
            </a:r>
            <a:endParaRPr lang="ru-RU" dirty="0"/>
          </a:p>
        </p:txBody>
      </p:sp>
    </p:spTree>
    <p:extLst>
      <p:ext uri="{BB962C8B-B14F-4D97-AF65-F5344CB8AC3E}">
        <p14:creationId xmlns:p14="http://schemas.microsoft.com/office/powerpoint/2010/main" val="2765554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lstStyle/>
          <a:p>
            <a:r>
              <a:rPr lang="en-US" b="1" dirty="0" smtClean="0"/>
              <a:t>Retrieval</a:t>
            </a:r>
            <a:endParaRPr lang="ru-RU" b="1" dirty="0"/>
          </a:p>
        </p:txBody>
      </p:sp>
      <p:sp>
        <p:nvSpPr>
          <p:cNvPr id="3" name="Объект 2"/>
          <p:cNvSpPr>
            <a:spLocks noGrp="1"/>
          </p:cNvSpPr>
          <p:nvPr>
            <p:ph idx="1"/>
          </p:nvPr>
        </p:nvSpPr>
        <p:spPr>
          <a:xfrm>
            <a:off x="611560" y="1628800"/>
            <a:ext cx="8424936" cy="5040560"/>
          </a:xfrm>
        </p:spPr>
        <p:txBody>
          <a:bodyPr>
            <a:normAutofit/>
          </a:bodyPr>
          <a:lstStyle/>
          <a:p>
            <a:r>
              <a:rPr lang="en-US" sz="4000" dirty="0" smtClean="0"/>
              <a:t>Forward model </a:t>
            </a:r>
          </a:p>
          <a:p>
            <a:endParaRPr lang="en-US" sz="4000" dirty="0" smtClean="0"/>
          </a:p>
          <a:p>
            <a:r>
              <a:rPr lang="en-US" sz="4000" dirty="0" smtClean="0"/>
              <a:t>Inverse problem </a:t>
            </a:r>
          </a:p>
          <a:p>
            <a:endParaRPr lang="en-US" sz="4000" dirty="0" smtClean="0"/>
          </a:p>
          <a:p>
            <a:r>
              <a:rPr lang="en-US" sz="4000" dirty="0" smtClean="0"/>
              <a:t>Error estimation</a:t>
            </a:r>
            <a:endParaRPr lang="ru-RU" sz="4000" dirty="0"/>
          </a:p>
        </p:txBody>
      </p:sp>
      <p:graphicFrame>
        <p:nvGraphicFramePr>
          <p:cNvPr id="4" name="Объект 3"/>
          <p:cNvGraphicFramePr>
            <a:graphicFrameLocks noChangeAspect="1"/>
          </p:cNvGraphicFramePr>
          <p:nvPr>
            <p:extLst>
              <p:ext uri="{D42A27DB-BD31-4B8C-83A1-F6EECF244321}">
                <p14:modId xmlns:p14="http://schemas.microsoft.com/office/powerpoint/2010/main" val="3381979286"/>
              </p:ext>
            </p:extLst>
          </p:nvPr>
        </p:nvGraphicFramePr>
        <p:xfrm>
          <a:off x="4514850" y="2219325"/>
          <a:ext cx="114300" cy="177800"/>
        </p:xfrm>
        <a:graphic>
          <a:graphicData uri="http://schemas.openxmlformats.org/presentationml/2006/ole">
            <mc:AlternateContent xmlns:mc="http://schemas.openxmlformats.org/markup-compatibility/2006">
              <mc:Choice xmlns:v="urn:schemas-microsoft-com:vml" Requires="v">
                <p:oleObj spid="_x0000_s4169" name="Equation" r:id="rId4" imgW="114120" imgH="177480" progId="Equation.DSMT4">
                  <p:embed/>
                </p:oleObj>
              </mc:Choice>
              <mc:Fallback>
                <p:oleObj name="Equation" r:id="rId4" imgW="114120" imgH="177480" progId="Equation.DSMT4">
                  <p:embed/>
                  <p:pic>
                    <p:nvPicPr>
                      <p:cNvPr id="0" name=""/>
                      <p:cNvPicPr/>
                      <p:nvPr/>
                    </p:nvPicPr>
                    <p:blipFill>
                      <a:blip r:embed="rId5"/>
                      <a:stretch>
                        <a:fillRect/>
                      </a:stretch>
                    </p:blipFill>
                    <p:spPr>
                      <a:xfrm>
                        <a:off x="4514850" y="2219325"/>
                        <a:ext cx="114300" cy="177800"/>
                      </a:xfrm>
                      <a:prstGeom prst="rect">
                        <a:avLst/>
                      </a:prstGeom>
                    </p:spPr>
                  </p:pic>
                </p:oleObj>
              </mc:Fallback>
            </mc:AlternateContent>
          </a:graphicData>
        </a:graphic>
      </p:graphicFrame>
    </p:spTree>
    <p:extLst>
      <p:ext uri="{BB962C8B-B14F-4D97-AF65-F5344CB8AC3E}">
        <p14:creationId xmlns:p14="http://schemas.microsoft.com/office/powerpoint/2010/main" val="485237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lstStyle/>
          <a:p>
            <a:r>
              <a:rPr lang="en-US" b="1" dirty="0" smtClean="0"/>
              <a:t>Retrieval</a:t>
            </a:r>
            <a:endParaRPr lang="ru-RU" b="1" dirty="0"/>
          </a:p>
        </p:txBody>
      </p:sp>
      <p:sp>
        <p:nvSpPr>
          <p:cNvPr id="3" name="Объект 2"/>
          <p:cNvSpPr>
            <a:spLocks noGrp="1"/>
          </p:cNvSpPr>
          <p:nvPr>
            <p:ph idx="1"/>
          </p:nvPr>
        </p:nvSpPr>
        <p:spPr>
          <a:xfrm>
            <a:off x="395536" y="1268760"/>
            <a:ext cx="8424936" cy="5040560"/>
          </a:xfrm>
        </p:spPr>
        <p:txBody>
          <a:bodyPr/>
          <a:lstStyle/>
          <a:p>
            <a:r>
              <a:rPr lang="en-US" dirty="0" smtClean="0">
                <a:solidFill>
                  <a:srgbClr val="FF0000"/>
                </a:solidFill>
              </a:rPr>
              <a:t>Forward model </a:t>
            </a:r>
          </a:p>
        </p:txBody>
      </p:sp>
      <p:graphicFrame>
        <p:nvGraphicFramePr>
          <p:cNvPr id="4" name="Объект 3"/>
          <p:cNvGraphicFramePr>
            <a:graphicFrameLocks noChangeAspect="1"/>
          </p:cNvGraphicFramePr>
          <p:nvPr>
            <p:extLst>
              <p:ext uri="{D42A27DB-BD31-4B8C-83A1-F6EECF244321}">
                <p14:modId xmlns:p14="http://schemas.microsoft.com/office/powerpoint/2010/main" val="2090613953"/>
              </p:ext>
            </p:extLst>
          </p:nvPr>
        </p:nvGraphicFramePr>
        <p:xfrm>
          <a:off x="4514850" y="2219325"/>
          <a:ext cx="114300" cy="177800"/>
        </p:xfrm>
        <a:graphic>
          <a:graphicData uri="http://schemas.openxmlformats.org/presentationml/2006/ole">
            <mc:AlternateContent xmlns:mc="http://schemas.openxmlformats.org/markup-compatibility/2006">
              <mc:Choice xmlns:v="urn:schemas-microsoft-com:vml" Requires="v">
                <p:oleObj spid="_x0000_s5661" name="Equation" r:id="rId4" imgW="114120" imgH="177480" progId="Equation.DSMT4">
                  <p:embed/>
                </p:oleObj>
              </mc:Choice>
              <mc:Fallback>
                <p:oleObj name="Equation" r:id="rId4" imgW="114120" imgH="177480" progId="Equation.DSMT4">
                  <p:embed/>
                  <p:pic>
                    <p:nvPicPr>
                      <p:cNvPr id="0" name=""/>
                      <p:cNvPicPr/>
                      <p:nvPr/>
                    </p:nvPicPr>
                    <p:blipFill>
                      <a:blip r:embed="rId5"/>
                      <a:stretch>
                        <a:fillRect/>
                      </a:stretch>
                    </p:blipFill>
                    <p:spPr>
                      <a:xfrm>
                        <a:off x="4514850" y="2219325"/>
                        <a:ext cx="114300" cy="177800"/>
                      </a:xfrm>
                      <a:prstGeom prst="rect">
                        <a:avLst/>
                      </a:prstGeom>
                    </p:spPr>
                  </p:pic>
                </p:oleObj>
              </mc:Fallback>
            </mc:AlternateContent>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2026700107"/>
              </p:ext>
            </p:extLst>
          </p:nvPr>
        </p:nvGraphicFramePr>
        <p:xfrm>
          <a:off x="1475656" y="2060575"/>
          <a:ext cx="2552700" cy="628650"/>
        </p:xfrm>
        <a:graphic>
          <a:graphicData uri="http://schemas.openxmlformats.org/presentationml/2006/ole">
            <mc:AlternateContent xmlns:mc="http://schemas.openxmlformats.org/markup-compatibility/2006">
              <mc:Choice xmlns:v="urn:schemas-microsoft-com:vml" Requires="v">
                <p:oleObj spid="_x0000_s5662" name="Equation" r:id="rId6" imgW="825480" imgH="203040" progId="Equation.DSMT4">
                  <p:embed/>
                </p:oleObj>
              </mc:Choice>
              <mc:Fallback>
                <p:oleObj name="Equation" r:id="rId6" imgW="825480" imgH="203040" progId="Equation.DSMT4">
                  <p:embed/>
                  <p:pic>
                    <p:nvPicPr>
                      <p:cNvPr id="0" name=""/>
                      <p:cNvPicPr/>
                      <p:nvPr/>
                    </p:nvPicPr>
                    <p:blipFill>
                      <a:blip r:embed="rId7"/>
                      <a:stretch>
                        <a:fillRect/>
                      </a:stretch>
                    </p:blipFill>
                    <p:spPr>
                      <a:xfrm>
                        <a:off x="1475656" y="2060575"/>
                        <a:ext cx="2552700" cy="628650"/>
                      </a:xfrm>
                      <a:prstGeom prst="rect">
                        <a:avLst/>
                      </a:prstGeom>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3766331010"/>
              </p:ext>
            </p:extLst>
          </p:nvPr>
        </p:nvGraphicFramePr>
        <p:xfrm>
          <a:off x="3995936" y="1809984"/>
          <a:ext cx="1587899" cy="1172021"/>
        </p:xfrm>
        <a:graphic>
          <a:graphicData uri="http://schemas.openxmlformats.org/presentationml/2006/ole">
            <mc:AlternateContent xmlns:mc="http://schemas.openxmlformats.org/markup-compatibility/2006">
              <mc:Choice xmlns:v="urn:schemas-microsoft-com:vml" Requires="v">
                <p:oleObj spid="_x0000_s5663" name="Equation" r:id="rId8" imgW="533160" imgH="393480" progId="Equation.DSMT4">
                  <p:embed/>
                </p:oleObj>
              </mc:Choice>
              <mc:Fallback>
                <p:oleObj name="Equation" r:id="rId8" imgW="533160" imgH="393480" progId="Equation.DSMT4">
                  <p:embed/>
                  <p:pic>
                    <p:nvPicPr>
                      <p:cNvPr id="0" name=""/>
                      <p:cNvPicPr/>
                      <p:nvPr/>
                    </p:nvPicPr>
                    <p:blipFill>
                      <a:blip r:embed="rId9"/>
                      <a:stretch>
                        <a:fillRect/>
                      </a:stretch>
                    </p:blipFill>
                    <p:spPr>
                      <a:xfrm>
                        <a:off x="3995936" y="1809984"/>
                        <a:ext cx="1587899" cy="1172021"/>
                      </a:xfrm>
                      <a:prstGeom prst="rect">
                        <a:avLst/>
                      </a:prstGeom>
                    </p:spPr>
                  </p:pic>
                </p:oleObj>
              </mc:Fallback>
            </mc:AlternateContent>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val="4118617340"/>
              </p:ext>
            </p:extLst>
          </p:nvPr>
        </p:nvGraphicFramePr>
        <p:xfrm>
          <a:off x="2895693" y="4990420"/>
          <a:ext cx="1728788" cy="692150"/>
        </p:xfrm>
        <a:graphic>
          <a:graphicData uri="http://schemas.openxmlformats.org/presentationml/2006/ole">
            <mc:AlternateContent xmlns:mc="http://schemas.openxmlformats.org/markup-compatibility/2006">
              <mc:Choice xmlns:v="urn:schemas-microsoft-com:vml" Requires="v">
                <p:oleObj spid="_x0000_s5664" name="Equation" r:id="rId10" imgW="507960" imgH="203040" progId="Equation.DSMT4">
                  <p:embed/>
                </p:oleObj>
              </mc:Choice>
              <mc:Fallback>
                <p:oleObj name="Equation" r:id="rId10" imgW="507960" imgH="203040" progId="Equation.DSMT4">
                  <p:embed/>
                  <p:pic>
                    <p:nvPicPr>
                      <p:cNvPr id="0" name=""/>
                      <p:cNvPicPr/>
                      <p:nvPr/>
                    </p:nvPicPr>
                    <p:blipFill>
                      <a:blip r:embed="rId11"/>
                      <a:stretch>
                        <a:fillRect/>
                      </a:stretch>
                    </p:blipFill>
                    <p:spPr>
                      <a:xfrm>
                        <a:off x="2895693" y="4990420"/>
                        <a:ext cx="1728788" cy="692150"/>
                      </a:xfrm>
                      <a:prstGeom prst="rect">
                        <a:avLst/>
                      </a:prstGeom>
                    </p:spPr>
                  </p:pic>
                </p:oleObj>
              </mc:Fallback>
            </mc:AlternateContent>
          </a:graphicData>
        </a:graphic>
      </p:graphicFrame>
      <p:graphicFrame>
        <p:nvGraphicFramePr>
          <p:cNvPr id="12" name="Объект 11"/>
          <p:cNvGraphicFramePr>
            <a:graphicFrameLocks noChangeAspect="1"/>
          </p:cNvGraphicFramePr>
          <p:nvPr>
            <p:extLst>
              <p:ext uri="{D42A27DB-BD31-4B8C-83A1-F6EECF244321}">
                <p14:modId xmlns:p14="http://schemas.microsoft.com/office/powerpoint/2010/main" val="86600456"/>
              </p:ext>
            </p:extLst>
          </p:nvPr>
        </p:nvGraphicFramePr>
        <p:xfrm>
          <a:off x="1475656" y="5701625"/>
          <a:ext cx="3265487" cy="661988"/>
        </p:xfrm>
        <a:graphic>
          <a:graphicData uri="http://schemas.openxmlformats.org/presentationml/2006/ole">
            <mc:AlternateContent xmlns:mc="http://schemas.openxmlformats.org/markup-compatibility/2006">
              <mc:Choice xmlns:v="urn:schemas-microsoft-com:vml" Requires="v">
                <p:oleObj spid="_x0000_s5665" name="Equation" r:id="rId12" imgW="1002960" imgH="203040" progId="Equation.DSMT4">
                  <p:embed/>
                </p:oleObj>
              </mc:Choice>
              <mc:Fallback>
                <p:oleObj name="Equation" r:id="rId12" imgW="1002960" imgH="203040" progId="Equation.DSMT4">
                  <p:embed/>
                  <p:pic>
                    <p:nvPicPr>
                      <p:cNvPr id="0" name=""/>
                      <p:cNvPicPr/>
                      <p:nvPr/>
                    </p:nvPicPr>
                    <p:blipFill>
                      <a:blip r:embed="rId13"/>
                      <a:stretch>
                        <a:fillRect/>
                      </a:stretch>
                    </p:blipFill>
                    <p:spPr>
                      <a:xfrm>
                        <a:off x="1475656" y="5701625"/>
                        <a:ext cx="3265487" cy="661988"/>
                      </a:xfrm>
                      <a:prstGeom prst="rect">
                        <a:avLst/>
                      </a:prstGeom>
                    </p:spPr>
                  </p:pic>
                </p:oleObj>
              </mc:Fallback>
            </mc:AlternateContent>
          </a:graphicData>
        </a:graphic>
      </p:graphicFrame>
      <p:cxnSp>
        <p:nvCxnSpPr>
          <p:cNvPr id="14" name="Прямая со стрелкой 13"/>
          <p:cNvCxnSpPr/>
          <p:nvPr/>
        </p:nvCxnSpPr>
        <p:spPr>
          <a:xfrm>
            <a:off x="3713836" y="4482188"/>
            <a:ext cx="0" cy="402939"/>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graphicFrame>
        <p:nvGraphicFramePr>
          <p:cNvPr id="16" name="Объект 15"/>
          <p:cNvGraphicFramePr>
            <a:graphicFrameLocks noChangeAspect="1"/>
          </p:cNvGraphicFramePr>
          <p:nvPr>
            <p:extLst>
              <p:ext uri="{D42A27DB-BD31-4B8C-83A1-F6EECF244321}">
                <p14:modId xmlns:p14="http://schemas.microsoft.com/office/powerpoint/2010/main" val="3614095568"/>
              </p:ext>
            </p:extLst>
          </p:nvPr>
        </p:nvGraphicFramePr>
        <p:xfrm>
          <a:off x="805907" y="3169424"/>
          <a:ext cx="735297" cy="425698"/>
        </p:xfrm>
        <a:graphic>
          <a:graphicData uri="http://schemas.openxmlformats.org/presentationml/2006/ole">
            <mc:AlternateContent xmlns:mc="http://schemas.openxmlformats.org/markup-compatibility/2006">
              <mc:Choice xmlns:v="urn:schemas-microsoft-com:vml" Requires="v">
                <p:oleObj spid="_x0000_s5666" name="Equation" r:id="rId14" imgW="241200" imgH="139680" progId="Equation.DSMT4">
                  <p:embed/>
                </p:oleObj>
              </mc:Choice>
              <mc:Fallback>
                <p:oleObj name="Equation" r:id="rId14" imgW="241200" imgH="139680" progId="Equation.DSMT4">
                  <p:embed/>
                  <p:pic>
                    <p:nvPicPr>
                      <p:cNvPr id="0" name=""/>
                      <p:cNvPicPr/>
                      <p:nvPr/>
                    </p:nvPicPr>
                    <p:blipFill>
                      <a:blip r:embed="rId15"/>
                      <a:stretch>
                        <a:fillRect/>
                      </a:stretch>
                    </p:blipFill>
                    <p:spPr>
                      <a:xfrm>
                        <a:off x="805907" y="3169424"/>
                        <a:ext cx="735297" cy="425698"/>
                      </a:xfrm>
                      <a:prstGeom prst="rect">
                        <a:avLst/>
                      </a:prstGeom>
                    </p:spPr>
                  </p:pic>
                </p:oleObj>
              </mc:Fallback>
            </mc:AlternateContent>
          </a:graphicData>
        </a:graphic>
      </p:graphicFrame>
      <p:sp>
        <p:nvSpPr>
          <p:cNvPr id="17" name="TextBox 16"/>
          <p:cNvSpPr txBox="1"/>
          <p:nvPr/>
        </p:nvSpPr>
        <p:spPr>
          <a:xfrm>
            <a:off x="1403648" y="3068960"/>
            <a:ext cx="7123232" cy="523220"/>
          </a:xfrm>
          <a:prstGeom prst="rect">
            <a:avLst/>
          </a:prstGeom>
          <a:noFill/>
        </p:spPr>
        <p:txBody>
          <a:bodyPr wrap="none" rtlCol="0">
            <a:spAutoFit/>
          </a:bodyPr>
          <a:lstStyle/>
          <a:p>
            <a:r>
              <a:rPr lang="en-US" sz="2800" dirty="0" smtClean="0"/>
              <a:t>state vector of the gas concentration to retrieve</a:t>
            </a:r>
            <a:endParaRPr lang="ru-RU" sz="2800" dirty="0"/>
          </a:p>
        </p:txBody>
      </p:sp>
      <p:graphicFrame>
        <p:nvGraphicFramePr>
          <p:cNvPr id="18" name="Объект 17"/>
          <p:cNvGraphicFramePr>
            <a:graphicFrameLocks noChangeAspect="1"/>
          </p:cNvGraphicFramePr>
          <p:nvPr>
            <p:extLst>
              <p:ext uri="{D42A27DB-BD31-4B8C-83A1-F6EECF244321}">
                <p14:modId xmlns:p14="http://schemas.microsoft.com/office/powerpoint/2010/main" val="1181024659"/>
              </p:ext>
            </p:extLst>
          </p:nvPr>
        </p:nvGraphicFramePr>
        <p:xfrm>
          <a:off x="827584" y="3618220"/>
          <a:ext cx="670629" cy="458852"/>
        </p:xfrm>
        <a:graphic>
          <a:graphicData uri="http://schemas.openxmlformats.org/presentationml/2006/ole">
            <mc:AlternateContent xmlns:mc="http://schemas.openxmlformats.org/markup-compatibility/2006">
              <mc:Choice xmlns:v="urn:schemas-microsoft-com:vml" Requires="v">
                <p:oleObj spid="_x0000_s5667" name="Equation" r:id="rId16" imgW="241200" imgH="164880" progId="Equation.DSMT4">
                  <p:embed/>
                </p:oleObj>
              </mc:Choice>
              <mc:Fallback>
                <p:oleObj name="Equation" r:id="rId16" imgW="241200" imgH="164880" progId="Equation.DSMT4">
                  <p:embed/>
                  <p:pic>
                    <p:nvPicPr>
                      <p:cNvPr id="0" name=""/>
                      <p:cNvPicPr/>
                      <p:nvPr/>
                    </p:nvPicPr>
                    <p:blipFill>
                      <a:blip r:embed="rId17"/>
                      <a:stretch>
                        <a:fillRect/>
                      </a:stretch>
                    </p:blipFill>
                    <p:spPr>
                      <a:xfrm>
                        <a:off x="827584" y="3618220"/>
                        <a:ext cx="670629" cy="458852"/>
                      </a:xfrm>
                      <a:prstGeom prst="rect">
                        <a:avLst/>
                      </a:prstGeom>
                    </p:spPr>
                  </p:pic>
                </p:oleObj>
              </mc:Fallback>
            </mc:AlternateContent>
          </a:graphicData>
        </a:graphic>
      </p:graphicFrame>
      <p:sp>
        <p:nvSpPr>
          <p:cNvPr id="19" name="TextBox 18"/>
          <p:cNvSpPr txBox="1"/>
          <p:nvPr/>
        </p:nvSpPr>
        <p:spPr>
          <a:xfrm>
            <a:off x="1403648" y="3501008"/>
            <a:ext cx="3102196" cy="523220"/>
          </a:xfrm>
          <a:prstGeom prst="rect">
            <a:avLst/>
          </a:prstGeom>
          <a:noFill/>
        </p:spPr>
        <p:txBody>
          <a:bodyPr wrap="none" rtlCol="0">
            <a:spAutoFit/>
          </a:bodyPr>
          <a:lstStyle/>
          <a:p>
            <a:r>
              <a:rPr lang="en-US" sz="2800" dirty="0"/>
              <a:t>m</a:t>
            </a:r>
            <a:r>
              <a:rPr lang="en-US" sz="2800" dirty="0" smtClean="0"/>
              <a:t>easured spectrum</a:t>
            </a:r>
            <a:endParaRPr lang="ru-RU" sz="2800" dirty="0"/>
          </a:p>
        </p:txBody>
      </p:sp>
      <p:graphicFrame>
        <p:nvGraphicFramePr>
          <p:cNvPr id="9" name="Объект 8"/>
          <p:cNvGraphicFramePr>
            <a:graphicFrameLocks noChangeAspect="1"/>
          </p:cNvGraphicFramePr>
          <p:nvPr>
            <p:extLst>
              <p:ext uri="{D42A27DB-BD31-4B8C-83A1-F6EECF244321}">
                <p14:modId xmlns:p14="http://schemas.microsoft.com/office/powerpoint/2010/main" val="571470995"/>
              </p:ext>
            </p:extLst>
          </p:nvPr>
        </p:nvGraphicFramePr>
        <p:xfrm>
          <a:off x="789534" y="4005263"/>
          <a:ext cx="1046162" cy="533400"/>
        </p:xfrm>
        <a:graphic>
          <a:graphicData uri="http://schemas.openxmlformats.org/presentationml/2006/ole">
            <mc:AlternateContent xmlns:mc="http://schemas.openxmlformats.org/markup-compatibility/2006">
              <mc:Choice xmlns:v="urn:schemas-microsoft-com:vml" Requires="v">
                <p:oleObj spid="_x0000_s5668" name="Equation" r:id="rId18" imgW="266400" imgH="164880" progId="Equation.DSMT4">
                  <p:embed/>
                </p:oleObj>
              </mc:Choice>
              <mc:Fallback>
                <p:oleObj name="Equation" r:id="rId18" imgW="266400" imgH="164880" progId="Equation.DSMT4">
                  <p:embed/>
                  <p:pic>
                    <p:nvPicPr>
                      <p:cNvPr id="0" name=""/>
                      <p:cNvPicPr/>
                      <p:nvPr/>
                    </p:nvPicPr>
                    <p:blipFill>
                      <a:blip r:embed="rId19"/>
                      <a:stretch>
                        <a:fillRect/>
                      </a:stretch>
                    </p:blipFill>
                    <p:spPr>
                      <a:xfrm>
                        <a:off x="789534" y="4005263"/>
                        <a:ext cx="1046162" cy="533400"/>
                      </a:xfrm>
                      <a:prstGeom prst="rect">
                        <a:avLst/>
                      </a:prstGeom>
                    </p:spPr>
                  </p:pic>
                </p:oleObj>
              </mc:Fallback>
            </mc:AlternateContent>
          </a:graphicData>
        </a:graphic>
      </p:graphicFrame>
      <p:sp>
        <p:nvSpPr>
          <p:cNvPr id="13" name="TextBox 12"/>
          <p:cNvSpPr txBox="1"/>
          <p:nvPr/>
        </p:nvSpPr>
        <p:spPr>
          <a:xfrm>
            <a:off x="1653820" y="4057908"/>
            <a:ext cx="2342116" cy="523220"/>
          </a:xfrm>
          <a:prstGeom prst="rect">
            <a:avLst/>
          </a:prstGeom>
          <a:noFill/>
        </p:spPr>
        <p:txBody>
          <a:bodyPr wrap="none" rtlCol="0">
            <a:spAutoFit/>
          </a:bodyPr>
          <a:lstStyle/>
          <a:p>
            <a:r>
              <a:rPr lang="en-US" sz="2800" dirty="0" smtClean="0"/>
              <a:t>forward model</a:t>
            </a:r>
            <a:endParaRPr lang="ru-RU" sz="2800" dirty="0"/>
          </a:p>
        </p:txBody>
      </p:sp>
      <p:sp>
        <p:nvSpPr>
          <p:cNvPr id="22" name="TextBox 21"/>
          <p:cNvSpPr txBox="1"/>
          <p:nvPr/>
        </p:nvSpPr>
        <p:spPr>
          <a:xfrm>
            <a:off x="4572000" y="5724545"/>
            <a:ext cx="2509020" cy="584775"/>
          </a:xfrm>
          <a:prstGeom prst="rect">
            <a:avLst/>
          </a:prstGeom>
          <a:noFill/>
        </p:spPr>
        <p:txBody>
          <a:bodyPr wrap="none" rtlCol="0">
            <a:spAutoFit/>
          </a:bodyPr>
          <a:lstStyle/>
          <a:p>
            <a:r>
              <a:rPr lang="en-US" sz="3200" dirty="0" smtClean="0"/>
              <a:t>transmittance</a:t>
            </a:r>
            <a:endParaRPr lang="ru-RU" sz="3200" dirty="0"/>
          </a:p>
        </p:txBody>
      </p:sp>
    </p:spTree>
    <p:extLst>
      <p:ext uri="{BB962C8B-B14F-4D97-AF65-F5344CB8AC3E}">
        <p14:creationId xmlns:p14="http://schemas.microsoft.com/office/powerpoint/2010/main" val="2168173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lstStyle/>
          <a:p>
            <a:r>
              <a:rPr lang="en-US" b="1" dirty="0" smtClean="0"/>
              <a:t>Retrieval</a:t>
            </a:r>
            <a:endParaRPr lang="ru-RU" b="1" dirty="0"/>
          </a:p>
        </p:txBody>
      </p:sp>
      <p:sp>
        <p:nvSpPr>
          <p:cNvPr id="3" name="Объект 2"/>
          <p:cNvSpPr>
            <a:spLocks noGrp="1"/>
          </p:cNvSpPr>
          <p:nvPr>
            <p:ph idx="1"/>
          </p:nvPr>
        </p:nvSpPr>
        <p:spPr>
          <a:xfrm>
            <a:off x="395536" y="1268760"/>
            <a:ext cx="8424936" cy="5040560"/>
          </a:xfrm>
        </p:spPr>
        <p:txBody>
          <a:bodyPr/>
          <a:lstStyle/>
          <a:p>
            <a:r>
              <a:rPr lang="en-US" dirty="0" smtClean="0">
                <a:solidFill>
                  <a:srgbClr val="FF0000"/>
                </a:solidFill>
              </a:rPr>
              <a:t>Inverse problem</a:t>
            </a:r>
            <a:r>
              <a:rPr lang="en-US" dirty="0" smtClean="0"/>
              <a:t> </a:t>
            </a:r>
          </a:p>
          <a:p>
            <a:pPr marL="0" indent="0">
              <a:buNone/>
            </a:pPr>
            <a:r>
              <a:rPr lang="en-US" sz="2800" dirty="0"/>
              <a:t> </a:t>
            </a:r>
            <a:r>
              <a:rPr lang="en-US" sz="2800" dirty="0" smtClean="0"/>
              <a:t>           ill-posed problem        regularization is needed!</a:t>
            </a:r>
          </a:p>
          <a:p>
            <a:pPr marL="0" indent="0">
              <a:buNone/>
            </a:pPr>
            <a:r>
              <a:rPr lang="en-US" sz="2800" dirty="0"/>
              <a:t> </a:t>
            </a:r>
            <a:r>
              <a:rPr lang="en-US" sz="2800" dirty="0" smtClean="0"/>
              <a:t>                           inversion       </a:t>
            </a:r>
            <a:r>
              <a:rPr lang="en-US" sz="2800" dirty="0" err="1" smtClean="0"/>
              <a:t>argmin</a:t>
            </a:r>
            <a:r>
              <a:rPr lang="en-US" sz="2800" dirty="0" smtClean="0"/>
              <a:t> </a:t>
            </a:r>
          </a:p>
          <a:p>
            <a:pPr marL="0" indent="0">
              <a:buNone/>
            </a:pPr>
            <a:endParaRPr lang="ru-RU" dirty="0"/>
          </a:p>
        </p:txBody>
      </p:sp>
      <p:graphicFrame>
        <p:nvGraphicFramePr>
          <p:cNvPr id="4" name="Объект 3"/>
          <p:cNvGraphicFramePr>
            <a:graphicFrameLocks noChangeAspect="1"/>
          </p:cNvGraphicFramePr>
          <p:nvPr>
            <p:extLst>
              <p:ext uri="{D42A27DB-BD31-4B8C-83A1-F6EECF244321}">
                <p14:modId xmlns:p14="http://schemas.microsoft.com/office/powerpoint/2010/main" val="182946237"/>
              </p:ext>
            </p:extLst>
          </p:nvPr>
        </p:nvGraphicFramePr>
        <p:xfrm>
          <a:off x="4514850" y="2219325"/>
          <a:ext cx="114300" cy="177800"/>
        </p:xfrm>
        <a:graphic>
          <a:graphicData uri="http://schemas.openxmlformats.org/presentationml/2006/ole">
            <mc:AlternateContent xmlns:mc="http://schemas.openxmlformats.org/markup-compatibility/2006">
              <mc:Choice xmlns:v="urn:schemas-microsoft-com:vml" Requires="v">
                <p:oleObj spid="_x0000_s6342" name="Equation" r:id="rId4" imgW="114120" imgH="177480" progId="Equation.DSMT4">
                  <p:embed/>
                </p:oleObj>
              </mc:Choice>
              <mc:Fallback>
                <p:oleObj name="Equation" r:id="rId4" imgW="114120" imgH="177480" progId="Equation.DSMT4">
                  <p:embed/>
                  <p:pic>
                    <p:nvPicPr>
                      <p:cNvPr id="0" name=""/>
                      <p:cNvPicPr/>
                      <p:nvPr/>
                    </p:nvPicPr>
                    <p:blipFill>
                      <a:blip r:embed="rId5"/>
                      <a:stretch>
                        <a:fillRect/>
                      </a:stretch>
                    </p:blipFill>
                    <p:spPr>
                      <a:xfrm>
                        <a:off x="4514850" y="2219325"/>
                        <a:ext cx="114300" cy="177800"/>
                      </a:xfrm>
                      <a:prstGeom prst="rect">
                        <a:avLst/>
                      </a:prstGeom>
                    </p:spPr>
                  </p:pic>
                </p:oleObj>
              </mc:Fallback>
            </mc:AlternateContent>
          </a:graphicData>
        </a:graphic>
      </p:graphicFrame>
      <p:cxnSp>
        <p:nvCxnSpPr>
          <p:cNvPr id="8" name="Прямая со стрелкой 7"/>
          <p:cNvCxnSpPr/>
          <p:nvPr/>
        </p:nvCxnSpPr>
        <p:spPr>
          <a:xfrm>
            <a:off x="4139952" y="2132856"/>
            <a:ext cx="36004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4150851" y="2636912"/>
            <a:ext cx="36004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Объект 11"/>
          <p:cNvGraphicFramePr>
            <a:graphicFrameLocks noChangeAspect="1"/>
          </p:cNvGraphicFramePr>
          <p:nvPr>
            <p:extLst>
              <p:ext uri="{D42A27DB-BD31-4B8C-83A1-F6EECF244321}">
                <p14:modId xmlns:p14="http://schemas.microsoft.com/office/powerpoint/2010/main" val="887876402"/>
              </p:ext>
            </p:extLst>
          </p:nvPr>
        </p:nvGraphicFramePr>
        <p:xfrm>
          <a:off x="467544" y="3212976"/>
          <a:ext cx="8308615" cy="720080"/>
        </p:xfrm>
        <a:graphic>
          <a:graphicData uri="http://schemas.openxmlformats.org/presentationml/2006/ole">
            <mc:AlternateContent xmlns:mc="http://schemas.openxmlformats.org/markup-compatibility/2006">
              <mc:Choice xmlns:v="urn:schemas-microsoft-com:vml" Requires="v">
                <p:oleObj spid="_x0000_s6343" name="Equation" r:id="rId6" imgW="3809880" imgH="330120" progId="Equation.DSMT4">
                  <p:embed/>
                </p:oleObj>
              </mc:Choice>
              <mc:Fallback>
                <p:oleObj name="Equation" r:id="rId6" imgW="3809880" imgH="330120" progId="Equation.DSMT4">
                  <p:embed/>
                  <p:pic>
                    <p:nvPicPr>
                      <p:cNvPr id="0" name=""/>
                      <p:cNvPicPr/>
                      <p:nvPr/>
                    </p:nvPicPr>
                    <p:blipFill>
                      <a:blip r:embed="rId7"/>
                      <a:stretch>
                        <a:fillRect/>
                      </a:stretch>
                    </p:blipFill>
                    <p:spPr>
                      <a:xfrm>
                        <a:off x="467544" y="3212976"/>
                        <a:ext cx="8308615" cy="720080"/>
                      </a:xfrm>
                      <a:prstGeom prst="rect">
                        <a:avLst/>
                      </a:prstGeom>
                    </p:spPr>
                  </p:pic>
                </p:oleObj>
              </mc:Fallback>
            </mc:AlternateContent>
          </a:graphicData>
        </a:graphic>
      </p:graphicFrame>
      <p:graphicFrame>
        <p:nvGraphicFramePr>
          <p:cNvPr id="13" name="Объект 12"/>
          <p:cNvGraphicFramePr>
            <a:graphicFrameLocks noChangeAspect="1"/>
          </p:cNvGraphicFramePr>
          <p:nvPr>
            <p:extLst>
              <p:ext uri="{D42A27DB-BD31-4B8C-83A1-F6EECF244321}">
                <p14:modId xmlns:p14="http://schemas.microsoft.com/office/powerpoint/2010/main" val="4273708494"/>
              </p:ext>
            </p:extLst>
          </p:nvPr>
        </p:nvGraphicFramePr>
        <p:xfrm>
          <a:off x="611560" y="4178697"/>
          <a:ext cx="618144" cy="1512168"/>
        </p:xfrm>
        <a:graphic>
          <a:graphicData uri="http://schemas.openxmlformats.org/presentationml/2006/ole">
            <mc:AlternateContent xmlns:mc="http://schemas.openxmlformats.org/markup-compatibility/2006">
              <mc:Choice xmlns:v="urn:schemas-microsoft-com:vml" Requires="v">
                <p:oleObj spid="_x0000_s6344" name="Equation" r:id="rId8" imgW="253800" imgH="622080" progId="Equation.DSMT4">
                  <p:embed/>
                </p:oleObj>
              </mc:Choice>
              <mc:Fallback>
                <p:oleObj name="Equation" r:id="rId8" imgW="253800" imgH="622080" progId="Equation.DSMT4">
                  <p:embed/>
                  <p:pic>
                    <p:nvPicPr>
                      <p:cNvPr id="0" name=""/>
                      <p:cNvPicPr/>
                      <p:nvPr/>
                    </p:nvPicPr>
                    <p:blipFill>
                      <a:blip r:embed="rId9"/>
                      <a:stretch>
                        <a:fillRect/>
                      </a:stretch>
                    </p:blipFill>
                    <p:spPr>
                      <a:xfrm>
                        <a:off x="611560" y="4178697"/>
                        <a:ext cx="618144" cy="1512168"/>
                      </a:xfrm>
                      <a:prstGeom prst="rect">
                        <a:avLst/>
                      </a:prstGeom>
                    </p:spPr>
                  </p:pic>
                </p:oleObj>
              </mc:Fallback>
            </mc:AlternateContent>
          </a:graphicData>
        </a:graphic>
      </p:graphicFrame>
      <p:sp>
        <p:nvSpPr>
          <p:cNvPr id="14" name="TextBox 13"/>
          <p:cNvSpPr txBox="1"/>
          <p:nvPr/>
        </p:nvSpPr>
        <p:spPr>
          <a:xfrm>
            <a:off x="1187624" y="4149080"/>
            <a:ext cx="2488245" cy="1200329"/>
          </a:xfrm>
          <a:prstGeom prst="rect">
            <a:avLst/>
          </a:prstGeom>
          <a:noFill/>
        </p:spPr>
        <p:txBody>
          <a:bodyPr wrap="none" rtlCol="0">
            <a:spAutoFit/>
          </a:bodyPr>
          <a:lstStyle/>
          <a:p>
            <a:r>
              <a:rPr lang="en-US" sz="2400" dirty="0" smtClean="0"/>
              <a:t>a priori suggestion</a:t>
            </a:r>
          </a:p>
          <a:p>
            <a:endParaRPr lang="en-US" sz="2400" dirty="0"/>
          </a:p>
          <a:p>
            <a:endParaRPr lang="ru-RU" sz="2400" dirty="0"/>
          </a:p>
        </p:txBody>
      </p:sp>
      <p:sp>
        <p:nvSpPr>
          <p:cNvPr id="16" name="TextBox 15"/>
          <p:cNvSpPr txBox="1"/>
          <p:nvPr/>
        </p:nvSpPr>
        <p:spPr>
          <a:xfrm>
            <a:off x="1115616" y="4749244"/>
            <a:ext cx="2398349" cy="461665"/>
          </a:xfrm>
          <a:prstGeom prst="rect">
            <a:avLst/>
          </a:prstGeom>
          <a:noFill/>
        </p:spPr>
        <p:txBody>
          <a:bodyPr wrap="none" rtlCol="0">
            <a:spAutoFit/>
          </a:bodyPr>
          <a:lstStyle/>
          <a:p>
            <a:r>
              <a:rPr lang="en-US" sz="2400" dirty="0"/>
              <a:t>c</a:t>
            </a:r>
            <a:r>
              <a:rPr lang="en-US" sz="2400" dirty="0" smtClean="0"/>
              <a:t>ovariance matrix</a:t>
            </a:r>
            <a:endParaRPr lang="ru-RU" sz="2400" dirty="0"/>
          </a:p>
        </p:txBody>
      </p:sp>
      <p:sp>
        <p:nvSpPr>
          <p:cNvPr id="17" name="TextBox 16"/>
          <p:cNvSpPr txBox="1"/>
          <p:nvPr/>
        </p:nvSpPr>
        <p:spPr>
          <a:xfrm>
            <a:off x="1187624" y="5301208"/>
            <a:ext cx="853119" cy="461665"/>
          </a:xfrm>
          <a:prstGeom prst="rect">
            <a:avLst/>
          </a:prstGeom>
          <a:noFill/>
        </p:spPr>
        <p:txBody>
          <a:bodyPr wrap="none" rtlCol="0">
            <a:spAutoFit/>
          </a:bodyPr>
          <a:lstStyle/>
          <a:p>
            <a:r>
              <a:rPr lang="en-US" sz="2400" dirty="0" smtClean="0"/>
              <a:t>noise</a:t>
            </a:r>
            <a:endParaRPr lang="ru-RU" sz="2400" dirty="0"/>
          </a:p>
        </p:txBody>
      </p:sp>
    </p:spTree>
    <p:extLst>
      <p:ext uri="{BB962C8B-B14F-4D97-AF65-F5344CB8AC3E}">
        <p14:creationId xmlns:p14="http://schemas.microsoft.com/office/powerpoint/2010/main" val="2709212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8112</TotalTime>
  <Words>2091</Words>
  <Application>Microsoft Office PowerPoint</Application>
  <PresentationFormat>Экран (4:3)</PresentationFormat>
  <Paragraphs>166</Paragraphs>
  <Slides>17</Slides>
  <Notes>17</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17</vt:i4>
      </vt:variant>
    </vt:vector>
  </HeadingPairs>
  <TitlesOfParts>
    <vt:vector size="19" baseType="lpstr">
      <vt:lpstr>Тема Office</vt:lpstr>
      <vt:lpstr>Equation</vt:lpstr>
      <vt:lpstr>The retrieval of greenhouse gases concentrations from the measured solar spectrum</vt:lpstr>
      <vt:lpstr>Content</vt:lpstr>
      <vt:lpstr>Abstract</vt:lpstr>
      <vt:lpstr>Презентация PowerPoint</vt:lpstr>
      <vt:lpstr>Objectives</vt:lpstr>
      <vt:lpstr>Remote sensing measurements</vt:lpstr>
      <vt:lpstr>Retrieval</vt:lpstr>
      <vt:lpstr>Retrieval</vt:lpstr>
      <vt:lpstr>Retrieval</vt:lpstr>
      <vt:lpstr>Retrieval</vt:lpstr>
      <vt:lpstr>Retrieval</vt:lpstr>
      <vt:lpstr>Retrieval</vt:lpstr>
      <vt:lpstr>Retrieval</vt:lpstr>
      <vt:lpstr>Retrieval</vt:lpstr>
      <vt:lpstr>SFIT4</vt:lpstr>
      <vt:lpstr>Monthly averaged СН4 and CO2 atmospheric volume mixing ratios retrieved from FTS measured 950 spectra using different spectroscopic databases. Kourovka, 2015</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Alisa Iakovleva</dc:creator>
  <cp:lastModifiedBy>Alisa Iakovleva</cp:lastModifiedBy>
  <cp:revision>102</cp:revision>
  <dcterms:created xsi:type="dcterms:W3CDTF">2020-05-11T14:58:37Z</dcterms:created>
  <dcterms:modified xsi:type="dcterms:W3CDTF">2020-05-17T07:54:40Z</dcterms:modified>
</cp:coreProperties>
</file>